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43" y="-1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A85A5DD-18EA-4324-BD36-460E8E145550}" type="datetimeFigureOut">
              <a:rPr lang="es-PE" smtClean="0"/>
              <a:t>27/02/2019</a:t>
            </a:fld>
            <a:endParaRPr lang="es-PE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PE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7A73839-EB16-49CC-8C51-8B8D3E989F35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5A5DD-18EA-4324-BD36-460E8E145550}" type="datetimeFigureOut">
              <a:rPr lang="es-PE" smtClean="0"/>
              <a:t>27/02/2019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73839-EB16-49CC-8C51-8B8D3E989F35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5A5DD-18EA-4324-BD36-460E8E145550}" type="datetimeFigureOut">
              <a:rPr lang="es-PE" smtClean="0"/>
              <a:t>27/02/2019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73839-EB16-49CC-8C51-8B8D3E989F35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A85A5DD-18EA-4324-BD36-460E8E145550}" type="datetimeFigureOut">
              <a:rPr lang="es-PE" smtClean="0"/>
              <a:t>27/02/2019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73839-EB16-49CC-8C51-8B8D3E989F35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A85A5DD-18EA-4324-BD36-460E8E145550}" type="datetimeFigureOut">
              <a:rPr lang="es-PE" smtClean="0"/>
              <a:t>27/02/2019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7A73839-EB16-49CC-8C51-8B8D3E989F35}" type="slidenum">
              <a:rPr lang="es-PE" smtClean="0"/>
              <a:t>‹Nº›</a:t>
            </a:fld>
            <a:endParaRPr lang="es-PE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A85A5DD-18EA-4324-BD36-460E8E145550}" type="datetimeFigureOut">
              <a:rPr lang="es-PE" smtClean="0"/>
              <a:t>27/02/2019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7A73839-EB16-49CC-8C51-8B8D3E989F35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A85A5DD-18EA-4324-BD36-460E8E145550}" type="datetimeFigureOut">
              <a:rPr lang="es-PE" smtClean="0"/>
              <a:t>27/02/2019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7A73839-EB16-49CC-8C51-8B8D3E989F35}" type="slidenum">
              <a:rPr lang="es-PE" smtClean="0"/>
              <a:t>‹Nº›</a:t>
            </a:fld>
            <a:endParaRPr lang="es-P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5A5DD-18EA-4324-BD36-460E8E145550}" type="datetimeFigureOut">
              <a:rPr lang="es-PE" smtClean="0"/>
              <a:t>27/02/2019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73839-EB16-49CC-8C51-8B8D3E989F35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A85A5DD-18EA-4324-BD36-460E8E145550}" type="datetimeFigureOut">
              <a:rPr lang="es-PE" smtClean="0"/>
              <a:t>27/02/2019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7A73839-EB16-49CC-8C51-8B8D3E989F35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A85A5DD-18EA-4324-BD36-460E8E145550}" type="datetimeFigureOut">
              <a:rPr lang="es-PE" smtClean="0"/>
              <a:t>27/02/2019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7A73839-EB16-49CC-8C51-8B8D3E989F35}" type="slidenum">
              <a:rPr lang="es-PE" smtClean="0"/>
              <a:t>‹Nº›</a:t>
            </a:fld>
            <a:endParaRPr lang="es-P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A85A5DD-18EA-4324-BD36-460E8E145550}" type="datetimeFigureOut">
              <a:rPr lang="es-PE" smtClean="0"/>
              <a:t>27/02/2019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7A73839-EB16-49CC-8C51-8B8D3E989F35}" type="slidenum">
              <a:rPr lang="es-PE" smtClean="0"/>
              <a:t>‹Nº›</a:t>
            </a:fld>
            <a:endParaRPr lang="es-P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A85A5DD-18EA-4324-BD36-460E8E145550}" type="datetimeFigureOut">
              <a:rPr lang="es-PE" smtClean="0"/>
              <a:t>27/02/2019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PE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7A73839-EB16-49CC-8C51-8B8D3E989F35}" type="slidenum">
              <a:rPr lang="es-PE" smtClean="0"/>
              <a:t>‹Nº›</a:t>
            </a:fld>
            <a:endParaRPr lang="es-P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40544" y="404664"/>
            <a:ext cx="8062912" cy="3816424"/>
          </a:xfrm>
        </p:spPr>
        <p:txBody>
          <a:bodyPr>
            <a:normAutofit fontScale="90000"/>
          </a:bodyPr>
          <a:lstStyle/>
          <a:p>
            <a:r>
              <a:rPr lang="es-PE" b="1" dirty="0" smtClean="0"/>
              <a:t/>
            </a:r>
            <a:br>
              <a:rPr lang="es-PE" b="1" dirty="0" smtClean="0"/>
            </a:br>
            <a:r>
              <a:rPr lang="es-PE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Historia </a:t>
            </a:r>
            <a:r>
              <a:rPr lang="es-PE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de la gestión de áreas protegidas del </a:t>
            </a:r>
            <a:r>
              <a:rPr lang="es-PE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Perú: </a:t>
            </a:r>
            <a:r>
              <a:rPr lang="es-PE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principales lecciones y </a:t>
            </a:r>
            <a:r>
              <a:rPr lang="es-PE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desafíos</a:t>
            </a:r>
            <a:r>
              <a:rPr lang="es-PE" b="1" dirty="0" smtClean="0"/>
              <a:t/>
            </a:r>
            <a:br>
              <a:rPr lang="es-PE" b="1" dirty="0" smtClean="0"/>
            </a:br>
            <a:r>
              <a:rPr lang="es-PE" dirty="0"/>
              <a:t/>
            </a:r>
            <a:br>
              <a:rPr lang="es-PE" dirty="0"/>
            </a:b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95936" y="4005064"/>
            <a:ext cx="4464496" cy="2232248"/>
          </a:xfrm>
        </p:spPr>
        <p:txBody>
          <a:bodyPr>
            <a:normAutofit/>
          </a:bodyPr>
          <a:lstStyle/>
          <a:p>
            <a:endParaRPr lang="es-PE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P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 Dourojeanni</a:t>
            </a:r>
          </a:p>
          <a:p>
            <a:r>
              <a:rPr lang="es-P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Febrero, 2019</a:t>
            </a:r>
          </a:p>
          <a:p>
            <a:endParaRPr lang="es-PE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P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5831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33681"/>
            <a:ext cx="8229600" cy="1145282"/>
          </a:xfrm>
        </p:spPr>
        <p:txBody>
          <a:bodyPr/>
          <a:lstStyle/>
          <a:p>
            <a:pPr algn="ctr"/>
            <a:r>
              <a:rPr lang="es-PE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Algunos desafíos</a:t>
            </a:r>
            <a:endParaRPr lang="es-PE" b="1" dirty="0">
              <a:solidFill>
                <a:schemeClr val="accent3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196752"/>
            <a:ext cx="9036496" cy="554461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PE" b="1" dirty="0" smtClean="0"/>
              <a:t>Ampliar la base presupuestal y la seguridad del financiamiento del </a:t>
            </a:r>
            <a:r>
              <a:rPr lang="es-PE" b="1" dirty="0" err="1" smtClean="0"/>
              <a:t>Sinanpe</a:t>
            </a:r>
            <a:r>
              <a:rPr lang="es-PE" b="1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PE" dirty="0" smtClean="0"/>
              <a:t> </a:t>
            </a:r>
            <a:r>
              <a:rPr lang="es-PE" b="1" dirty="0" smtClean="0"/>
              <a:t>Mejorar la proporción “personal del </a:t>
            </a:r>
            <a:r>
              <a:rPr lang="es-PE" b="1" dirty="0" err="1" smtClean="0"/>
              <a:t>Sinanpe</a:t>
            </a:r>
            <a:r>
              <a:rPr lang="es-PE" b="1" dirty="0" smtClean="0"/>
              <a:t>/extensión protegida” que aún es bajísima.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s-PE" sz="3200" b="1" dirty="0" smtClean="0"/>
              <a:t>Enfrentar </a:t>
            </a:r>
            <a:r>
              <a:rPr lang="es-PE" sz="3200" b="1" dirty="0"/>
              <a:t>graves problemas pendientes en </a:t>
            </a:r>
            <a:r>
              <a:rPr lang="es-PE" sz="3200" b="1" dirty="0" err="1"/>
              <a:t>ANPs</a:t>
            </a:r>
            <a:r>
              <a:rPr lang="es-PE" sz="3200" b="1" dirty="0"/>
              <a:t> claves: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PE" sz="2800" b="1" dirty="0"/>
              <a:t>La creciente población indígena </a:t>
            </a:r>
            <a:r>
              <a:rPr lang="es-PE" sz="2800" b="1" dirty="0" err="1"/>
              <a:t>aculturada</a:t>
            </a:r>
            <a:r>
              <a:rPr lang="es-PE" sz="2800" b="1" dirty="0"/>
              <a:t> en el PN Manu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PE" sz="2800" b="1" dirty="0"/>
              <a:t>La pesca abusiva en la RN Paracas y la presencia creciente  de asentamientos de “pescadores” en su interior</a:t>
            </a:r>
            <a:r>
              <a:rPr lang="es-PE" sz="2800" b="1" dirty="0" smtClean="0"/>
              <a:t>.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3057914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857250"/>
          </a:xfrm>
        </p:spPr>
        <p:txBody>
          <a:bodyPr/>
          <a:lstStyle/>
          <a:p>
            <a:pPr algn="ctr"/>
            <a:r>
              <a:rPr lang="es-PE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Algunos </a:t>
            </a:r>
            <a:r>
              <a:rPr lang="es-PE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desafíos 2</a:t>
            </a:r>
            <a:endParaRPr lang="es-PE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544616"/>
          </a:xfrm>
        </p:spPr>
        <p:txBody>
          <a:bodyPr>
            <a:normAutofit lnSpcReduction="10000"/>
          </a:bodyPr>
          <a:lstStyle/>
          <a:p>
            <a:pPr lvl="1">
              <a:buFont typeface="Courier New" panose="02070309020205020404" pitchFamily="49" charset="0"/>
              <a:buChar char="o"/>
            </a:pPr>
            <a:r>
              <a:rPr lang="es-PE" sz="2800" b="1" dirty="0" smtClean="0"/>
              <a:t>La </a:t>
            </a:r>
            <a:r>
              <a:rPr lang="es-PE" sz="2800" b="1" dirty="0"/>
              <a:t>extracción de algas </a:t>
            </a:r>
            <a:r>
              <a:rPr lang="es-PE" sz="2800" b="1" dirty="0" smtClean="0"/>
              <a:t>y mariscos en </a:t>
            </a:r>
            <a:r>
              <a:rPr lang="es-PE" sz="2800" b="1" dirty="0"/>
              <a:t>las </a:t>
            </a:r>
            <a:r>
              <a:rPr lang="es-PE" sz="2800" b="1" dirty="0" smtClean="0"/>
              <a:t>reservas nacionales costeras.</a:t>
            </a:r>
            <a:endParaRPr lang="es-PE" sz="2800" b="1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PE" sz="2800" b="1" dirty="0" smtClean="0"/>
              <a:t>La </a:t>
            </a:r>
            <a:r>
              <a:rPr lang="es-PE" sz="2800" b="1" dirty="0"/>
              <a:t>ganadería de vacunos y otras especies exóticas </a:t>
            </a:r>
            <a:r>
              <a:rPr lang="es-PE" sz="2800" b="1" dirty="0" smtClean="0"/>
              <a:t>así como </a:t>
            </a:r>
            <a:r>
              <a:rPr lang="es-PE" sz="2800" b="1" dirty="0"/>
              <a:t>la expansión  minera en el PN </a:t>
            </a:r>
            <a:r>
              <a:rPr lang="es-PE" sz="2800" b="1" dirty="0" smtClean="0"/>
              <a:t>Huascarán.</a:t>
            </a:r>
            <a:endParaRPr lang="es-PE" sz="2800" b="1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PE" sz="2800" b="1" dirty="0"/>
              <a:t>La expansión vial innecesaria en el PN </a:t>
            </a:r>
            <a:r>
              <a:rPr lang="es-PE" sz="2800" b="1" dirty="0" smtClean="0"/>
              <a:t>Huascarán.</a:t>
            </a:r>
            <a:endParaRPr lang="es-PE" sz="2800" b="1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PE" sz="2800" b="1" dirty="0"/>
              <a:t>La presión minera ilegal en las </a:t>
            </a:r>
            <a:r>
              <a:rPr lang="es-PE" sz="2800" b="1" dirty="0" err="1"/>
              <a:t>ANPs</a:t>
            </a:r>
            <a:r>
              <a:rPr lang="es-PE" sz="2800" b="1" dirty="0"/>
              <a:t> de Madre de </a:t>
            </a:r>
            <a:r>
              <a:rPr lang="es-PE" sz="2800" b="1" dirty="0" smtClean="0"/>
              <a:t>Dios.</a:t>
            </a:r>
            <a:endParaRPr lang="es-PE" sz="2800" b="1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PE" sz="2800" b="1" dirty="0"/>
              <a:t>El futuro de la RN </a:t>
            </a:r>
            <a:r>
              <a:rPr lang="es-PE" sz="2800" b="1" dirty="0" smtClean="0"/>
              <a:t>Pacaya-Samiria.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PE" sz="3200" b="1" dirty="0"/>
              <a:t> Permitir a las municipalidades crear sus propias </a:t>
            </a:r>
            <a:r>
              <a:rPr lang="es-PE" sz="3200" b="1" dirty="0" err="1" smtClean="0"/>
              <a:t>Aps</a:t>
            </a:r>
            <a:r>
              <a:rPr lang="es-PE" sz="3200" b="1" dirty="0" smtClean="0"/>
              <a:t>.</a:t>
            </a:r>
            <a:endParaRPr lang="es-PE" sz="3200" b="1" dirty="0"/>
          </a:p>
          <a:p>
            <a:pPr lvl="3">
              <a:buFont typeface="Courier New" panose="02070309020205020404" pitchFamily="49" charset="0"/>
              <a:buChar char="o"/>
            </a:pPr>
            <a:endParaRPr lang="es-PE" sz="2800" b="1" dirty="0"/>
          </a:p>
        </p:txBody>
      </p:sp>
    </p:spTree>
    <p:extLst>
      <p:ext uri="{BB962C8B-B14F-4D97-AF65-F5344CB8AC3E}">
        <p14:creationId xmlns:p14="http://schemas.microsoft.com/office/powerpoint/2010/main" val="141094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73274"/>
          </a:xfrm>
        </p:spPr>
        <p:txBody>
          <a:bodyPr/>
          <a:lstStyle/>
          <a:p>
            <a:pPr algn="ctr"/>
            <a:r>
              <a:rPr lang="es-PE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Algunos </a:t>
            </a:r>
            <a:r>
              <a:rPr lang="es-PE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desafíos 3</a:t>
            </a:r>
            <a:endParaRPr lang="es-PE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PE" b="1" dirty="0" smtClean="0"/>
              <a:t>Reconocer por ley </a:t>
            </a:r>
            <a:r>
              <a:rPr lang="es-PE" b="1" dirty="0"/>
              <a:t>la profesión de guardaparque y </a:t>
            </a:r>
            <a:r>
              <a:rPr lang="es-PE" b="1" dirty="0" smtClean="0"/>
              <a:t>crear una </a:t>
            </a:r>
            <a:r>
              <a:rPr lang="es-PE" b="1" dirty="0"/>
              <a:t>escuela nacional de </a:t>
            </a:r>
            <a:r>
              <a:rPr lang="es-PE" b="1" dirty="0" smtClean="0"/>
              <a:t>guardaparques.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PE" b="1" dirty="0" smtClean="0"/>
              <a:t>Dejar </a:t>
            </a:r>
            <a:r>
              <a:rPr lang="es-PE" b="1" dirty="0"/>
              <a:t>de usar la categoría </a:t>
            </a:r>
            <a:r>
              <a:rPr lang="es-PE" b="1" dirty="0" smtClean="0"/>
              <a:t>(equivocada) de “Bosques </a:t>
            </a:r>
            <a:r>
              <a:rPr lang="es-PE" b="1" dirty="0"/>
              <a:t>de </a:t>
            </a:r>
            <a:r>
              <a:rPr lang="es-PE" b="1" dirty="0" smtClean="0"/>
              <a:t>Protección”.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PE" b="1" dirty="0" smtClean="0"/>
              <a:t>Apoyo </a:t>
            </a:r>
            <a:r>
              <a:rPr lang="es-PE" b="1" dirty="0"/>
              <a:t>efectivo y estímulo </a:t>
            </a:r>
            <a:r>
              <a:rPr lang="es-PE" b="1" dirty="0" smtClean="0"/>
              <a:t>para </a:t>
            </a:r>
            <a:r>
              <a:rPr lang="es-PE" b="1" dirty="0"/>
              <a:t>el establecimiento y gestión de las </a:t>
            </a:r>
            <a:r>
              <a:rPr lang="es-PE" b="1" dirty="0" err="1"/>
              <a:t>ACRs</a:t>
            </a:r>
            <a:endParaRPr lang="es-PE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s-PE" b="1" dirty="0"/>
              <a:t>8.	Establecer </a:t>
            </a:r>
            <a:r>
              <a:rPr lang="es-PE" b="1" dirty="0" err="1"/>
              <a:t>ANPs</a:t>
            </a:r>
            <a:r>
              <a:rPr lang="es-PE" b="1" dirty="0"/>
              <a:t> en desiertos aún no ocupados y playas aún no </a:t>
            </a:r>
            <a:r>
              <a:rPr lang="es-PE" b="1" dirty="0" smtClean="0"/>
              <a:t>destruidas.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PE" b="1" dirty="0" smtClean="0"/>
              <a:t>¿Cambio climático ???????</a:t>
            </a:r>
          </a:p>
          <a:p>
            <a:pPr>
              <a:buFont typeface="Wingdings" panose="05000000000000000000" pitchFamily="2" charset="2"/>
              <a:buChar char="q"/>
            </a:pP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884110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-171400"/>
            <a:ext cx="8229600" cy="1399032"/>
          </a:xfrm>
        </p:spPr>
        <p:txBody>
          <a:bodyPr/>
          <a:lstStyle/>
          <a:p>
            <a:pPr algn="ctr"/>
            <a:r>
              <a:rPr lang="es-PE" b="1" dirty="0" smtClean="0">
                <a:solidFill>
                  <a:srgbClr val="FFFF00"/>
                </a:solidFill>
                <a:effectLst/>
              </a:rPr>
              <a:t>Para terminar</a:t>
            </a:r>
            <a:endParaRPr lang="es-PE" b="1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568863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s-PE" b="1" dirty="0" smtClean="0"/>
              <a:t>Se ha progresado mucho en los primeros 50 años. Pero existe un creciente desbalance entre establecimiento y calidad del manejo. </a:t>
            </a:r>
            <a:endParaRPr lang="es-PE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s-PE" b="1" dirty="0" smtClean="0"/>
              <a:t>La amenaza mayor deriva de no enfrentar problemas crónicos de grandes </a:t>
            </a:r>
            <a:r>
              <a:rPr lang="es-PE" b="1" dirty="0" err="1" smtClean="0"/>
              <a:t>ANPs</a:t>
            </a:r>
            <a:r>
              <a:rPr lang="es-PE" b="1" dirty="0" smtClean="0"/>
              <a:t>… y por cambio climático.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PE" b="1" dirty="0" smtClean="0"/>
              <a:t>El futuro de las </a:t>
            </a:r>
            <a:r>
              <a:rPr lang="es-PE" b="1" dirty="0" err="1" smtClean="0"/>
              <a:t>ANPs</a:t>
            </a:r>
            <a:r>
              <a:rPr lang="es-PE" b="1" dirty="0" smtClean="0"/>
              <a:t> exigirá más esfuerzo que el ya realizado.</a:t>
            </a:r>
          </a:p>
          <a:p>
            <a:pPr marL="64008" indent="0">
              <a:buNone/>
            </a:pPr>
            <a:endParaRPr lang="es-PE" b="1" dirty="0"/>
          </a:p>
          <a:p>
            <a:pPr marL="64008" indent="0" algn="ctr">
              <a:buNone/>
            </a:pPr>
            <a:r>
              <a:rPr lang="es-PE" sz="4000" b="1" dirty="0" smtClean="0">
                <a:solidFill>
                  <a:srgbClr val="FF0000"/>
                </a:solidFill>
              </a:rPr>
              <a:t>FIN</a:t>
            </a:r>
            <a:endParaRPr lang="es-PE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67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E" b="1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Etapas de la gestión </a:t>
            </a:r>
            <a:endParaRPr lang="es-PE" b="1" dirty="0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2204864"/>
            <a:ext cx="8064896" cy="39170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PE" sz="4000" b="1" dirty="0" smtClean="0"/>
              <a:t>(i) 	Comienzo tardío (1961-1970)</a:t>
            </a:r>
          </a:p>
          <a:p>
            <a:pPr marL="0" indent="0">
              <a:buNone/>
            </a:pPr>
            <a:r>
              <a:rPr lang="es-PE" sz="4000" b="1" dirty="0" smtClean="0"/>
              <a:t>(ii) 	Crecimiento rápido (1971-	1981) </a:t>
            </a:r>
          </a:p>
          <a:p>
            <a:pPr marL="0" indent="0">
              <a:buNone/>
            </a:pPr>
            <a:r>
              <a:rPr lang="es-PE" sz="4000" b="1" dirty="0" smtClean="0"/>
              <a:t>(iii) 	Resistencia (1982-1992) </a:t>
            </a:r>
          </a:p>
          <a:p>
            <a:pPr marL="0" indent="0">
              <a:buNone/>
            </a:pPr>
            <a:r>
              <a:rPr lang="es-PE" sz="4000" b="1" dirty="0" smtClean="0"/>
              <a:t>(iv) 	Consolidación (1993-2008) </a:t>
            </a:r>
          </a:p>
          <a:p>
            <a:pPr marL="0" indent="0">
              <a:buNone/>
            </a:pPr>
            <a:r>
              <a:rPr lang="es-PE" sz="4000" b="1" dirty="0" smtClean="0"/>
              <a:t>(v) 	Intensificación (2009-2019)</a:t>
            </a:r>
            <a:endParaRPr lang="es-PE" sz="4000" b="1" dirty="0"/>
          </a:p>
        </p:txBody>
      </p:sp>
    </p:spTree>
    <p:extLst>
      <p:ext uri="{BB962C8B-B14F-4D97-AF65-F5344CB8AC3E}">
        <p14:creationId xmlns:p14="http://schemas.microsoft.com/office/powerpoint/2010/main" val="181927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s-PE" sz="4400" dirty="0" smtClean="0"/>
              <a:t/>
            </a:r>
            <a:br>
              <a:rPr lang="es-PE" sz="4400" dirty="0" smtClean="0"/>
            </a:br>
            <a:r>
              <a:rPr lang="es-PE" sz="4400" b="1" dirty="0" smtClean="0"/>
              <a:t>Comienzo tardío (1961-1970)</a:t>
            </a:r>
            <a:r>
              <a:rPr lang="es-PE" dirty="0" smtClean="0"/>
              <a:t/>
            </a:r>
            <a:br>
              <a:rPr lang="es-PE" dirty="0" smtClean="0"/>
            </a:b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196752"/>
            <a:ext cx="8856984" cy="547260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PE" dirty="0" smtClean="0"/>
              <a:t> </a:t>
            </a:r>
            <a:r>
              <a:rPr lang="es-PE" b="1" dirty="0" smtClean="0"/>
              <a:t>Parque Nacional </a:t>
            </a:r>
            <a:r>
              <a:rPr lang="es-PE" b="1" dirty="0" err="1" smtClean="0"/>
              <a:t>Cutervo</a:t>
            </a:r>
            <a:r>
              <a:rPr lang="es-PE" b="1" dirty="0" smtClean="0"/>
              <a:t> (1961), seguido por el de Tingo María (1965).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PE" b="1" dirty="0"/>
              <a:t> I</a:t>
            </a:r>
            <a:r>
              <a:rPr lang="es-PE" b="1" dirty="0" smtClean="0"/>
              <a:t>nicio profesionalización (UNALM, 1964).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PE" b="1" dirty="0" smtClean="0"/>
              <a:t> Inicio estudios y protección Pampa Galeras, Junín, Pacaya-Samiria, Manu, Paracas, etc</a:t>
            </a:r>
            <a:r>
              <a:rPr lang="es-PE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PE" dirty="0"/>
              <a:t> </a:t>
            </a:r>
            <a:r>
              <a:rPr lang="es-PE" b="1" dirty="0" smtClean="0"/>
              <a:t>Contratación y capacitación de guardaparques.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PE" b="1" dirty="0"/>
              <a:t> </a:t>
            </a:r>
            <a:r>
              <a:rPr lang="es-PE" b="1" dirty="0" smtClean="0"/>
              <a:t>Ley forestal de 1963, la primera del Perú que reconoció la categoría de parque nacional.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4182956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1143000"/>
          </a:xfrm>
        </p:spPr>
        <p:txBody>
          <a:bodyPr>
            <a:noAutofit/>
          </a:bodyPr>
          <a:lstStyle/>
          <a:p>
            <a:pPr algn="ctr"/>
            <a:r>
              <a:rPr lang="es-PE" sz="4000" b="1" dirty="0" smtClean="0">
                <a:effectLst/>
              </a:rPr>
              <a:t>Crecimiento rápido (1971-1981) </a:t>
            </a:r>
            <a:endParaRPr lang="es-PE" sz="4000" b="1" dirty="0"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PE" b="1" dirty="0" smtClean="0"/>
              <a:t> Perú pasó de menos de 20.000 ha a más de 5.220.000 ha protegidas.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PE" b="1" dirty="0" smtClean="0"/>
              <a:t>Ley forestal de 1975 con amplio capítulo sobre </a:t>
            </a:r>
            <a:r>
              <a:rPr lang="es-PE" b="1" dirty="0" err="1" smtClean="0"/>
              <a:t>ANPs</a:t>
            </a:r>
            <a:r>
              <a:rPr lang="es-PE" b="1" dirty="0" smtClean="0"/>
              <a:t> y elaborado reglamento </a:t>
            </a:r>
            <a:r>
              <a:rPr lang="es-PE" b="1" dirty="0" err="1" smtClean="0"/>
              <a:t>ANPs</a:t>
            </a:r>
            <a:r>
              <a:rPr lang="es-PE" b="1" dirty="0" smtClean="0"/>
              <a:t> (1977).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PE" b="1" dirty="0" smtClean="0"/>
              <a:t> Gestión </a:t>
            </a:r>
            <a:r>
              <a:rPr lang="es-PE" b="1" dirty="0" err="1" smtClean="0"/>
              <a:t>ANPs</a:t>
            </a:r>
            <a:r>
              <a:rPr lang="es-PE" b="1" dirty="0" smtClean="0"/>
              <a:t> intensa: presupuesto, personal profesional, policía forestal, guardaparques.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PE" b="1" dirty="0" smtClean="0"/>
              <a:t>Jefes de </a:t>
            </a:r>
            <a:r>
              <a:rPr lang="es-PE" b="1" dirty="0" err="1" smtClean="0"/>
              <a:t>ANPs</a:t>
            </a:r>
            <a:r>
              <a:rPr lang="es-PE" b="1" dirty="0" smtClean="0"/>
              <a:t> y </a:t>
            </a:r>
            <a:r>
              <a:rPr lang="es-PE" b="1" dirty="0" err="1" smtClean="0"/>
              <a:t>ANPs</a:t>
            </a:r>
            <a:r>
              <a:rPr lang="es-PE" b="1" dirty="0" smtClean="0"/>
              <a:t> con status de distrito forestal.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PE" b="1" dirty="0" smtClean="0"/>
              <a:t> Primeros planes de manejo.</a:t>
            </a:r>
          </a:p>
          <a:p>
            <a:pPr>
              <a:buFont typeface="Wingdings" panose="05000000000000000000" pitchFamily="2" charset="2"/>
              <a:buChar char="v"/>
            </a:pPr>
            <a:endParaRPr lang="es-PE" b="1" dirty="0" smtClean="0"/>
          </a:p>
          <a:p>
            <a:pPr>
              <a:buFont typeface="Wingdings" panose="05000000000000000000" pitchFamily="2" charset="2"/>
              <a:buChar char="v"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912844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0805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PE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Resistencia (1982-1992) </a:t>
            </a:r>
            <a:endParaRPr lang="es-PE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58924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s-PE" b="1" dirty="0"/>
              <a:t>G</a:t>
            </a:r>
            <a:r>
              <a:rPr lang="es-PE" b="1" dirty="0" smtClean="0"/>
              <a:t>raves amenazas contra las principales </a:t>
            </a:r>
            <a:r>
              <a:rPr lang="es-PE" b="1" dirty="0" err="1" smtClean="0"/>
              <a:t>ANPs</a:t>
            </a:r>
            <a:r>
              <a:rPr lang="es-PE" b="1" dirty="0" smtClean="0"/>
              <a:t>, en especial Manu, Pampa Galeras y Paracas.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PE" b="1" dirty="0" smtClean="0"/>
              <a:t>Presupuesto muy escaso. Descaso gobiernos Belaúnde y García.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PE" b="1" dirty="0"/>
              <a:t> </a:t>
            </a:r>
            <a:r>
              <a:rPr lang="es-PE" b="1" dirty="0" smtClean="0"/>
              <a:t>Creación de </a:t>
            </a:r>
            <a:r>
              <a:rPr lang="es-PE" b="1" dirty="0" err="1" smtClean="0"/>
              <a:t>ONGs</a:t>
            </a:r>
            <a:r>
              <a:rPr lang="es-PE" b="1" dirty="0" smtClean="0"/>
              <a:t>: Apeco y Pronaturaleza para salvar </a:t>
            </a:r>
            <a:r>
              <a:rPr lang="es-PE" b="1" dirty="0" err="1" smtClean="0"/>
              <a:t>ANPs</a:t>
            </a:r>
            <a:r>
              <a:rPr lang="es-PE" b="1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PE" b="1" dirty="0" smtClean="0"/>
              <a:t>Pocas </a:t>
            </a:r>
            <a:r>
              <a:rPr lang="es-PE" b="1" dirty="0" err="1" smtClean="0"/>
              <a:t>ANPs</a:t>
            </a:r>
            <a:r>
              <a:rPr lang="es-PE" b="1" dirty="0" smtClean="0"/>
              <a:t> creadas (Machu Picchu).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PE" b="1" dirty="0"/>
              <a:t>P</a:t>
            </a:r>
            <a:r>
              <a:rPr lang="es-PE" b="1" dirty="0" smtClean="0"/>
              <a:t>osgrado en conservación y CDC, ambos en la UNALM.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PE" b="1" dirty="0" smtClean="0"/>
              <a:t> </a:t>
            </a:r>
            <a:r>
              <a:rPr lang="es-PE" b="1" dirty="0" err="1" smtClean="0"/>
              <a:t>Profonanpe</a:t>
            </a:r>
            <a:r>
              <a:rPr lang="es-PE" b="1" dirty="0" smtClean="0"/>
              <a:t> (1992).</a:t>
            </a:r>
          </a:p>
          <a:p>
            <a:pPr>
              <a:buFont typeface="Wingdings" panose="05000000000000000000" pitchFamily="2" charset="2"/>
              <a:buChar char="Ø"/>
            </a:pPr>
            <a:endParaRPr lang="es-PE" b="1" dirty="0" smtClean="0"/>
          </a:p>
          <a:p>
            <a:pPr>
              <a:buFont typeface="Wingdings" panose="05000000000000000000" pitchFamily="2" charset="2"/>
              <a:buChar char="Ø"/>
            </a:pPr>
            <a:endParaRPr lang="es-PE" b="1" dirty="0" smtClean="0"/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786395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es-PE" sz="4000" b="1" dirty="0" smtClean="0">
                <a:effectLst/>
              </a:rPr>
              <a:t>Consolidación (1993-2008) </a:t>
            </a:r>
            <a:endParaRPr lang="es-PE" sz="4000" b="1" dirty="0"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76064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s-PE" b="1" dirty="0" smtClean="0"/>
              <a:t>Gobierno Fujimori re-asumió gestión de </a:t>
            </a:r>
            <a:r>
              <a:rPr lang="es-PE" b="1" dirty="0" err="1" smtClean="0"/>
              <a:t>ANPs</a:t>
            </a:r>
            <a:r>
              <a:rPr lang="es-PE" b="1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PE" b="1" dirty="0" smtClean="0"/>
              <a:t>Primera ley para las </a:t>
            </a:r>
            <a:r>
              <a:rPr lang="es-PE" b="1" dirty="0" err="1" smtClean="0"/>
              <a:t>ANPs</a:t>
            </a:r>
            <a:r>
              <a:rPr lang="es-PE" b="1" dirty="0" smtClean="0"/>
              <a:t> (1997).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PE" b="1" dirty="0" smtClean="0"/>
              <a:t>Creación de MINAM (2008) y </a:t>
            </a:r>
            <a:r>
              <a:rPr lang="es-PE" b="1" dirty="0" err="1" smtClean="0"/>
              <a:t>Sernanp</a:t>
            </a:r>
            <a:r>
              <a:rPr lang="es-PE" b="1" dirty="0" smtClean="0"/>
              <a:t> (2008). </a:t>
            </a:r>
            <a:endParaRPr lang="es-PE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s-PE" b="1" dirty="0" smtClean="0"/>
              <a:t>Primeras </a:t>
            </a:r>
            <a:r>
              <a:rPr lang="es-PE" b="1" dirty="0" err="1" smtClean="0"/>
              <a:t>APs</a:t>
            </a:r>
            <a:r>
              <a:rPr lang="es-PE" b="1" dirty="0" smtClean="0"/>
              <a:t> privadas.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PE" b="1" dirty="0" smtClean="0"/>
              <a:t>Metodologías científicas más depuradas (RAP) para establecimiento </a:t>
            </a:r>
            <a:r>
              <a:rPr lang="es-PE" b="1" dirty="0" err="1" smtClean="0"/>
              <a:t>ANPs</a:t>
            </a:r>
            <a:r>
              <a:rPr lang="es-PE" b="1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PE" b="1" dirty="0" smtClean="0"/>
              <a:t>Importante aumento del número de </a:t>
            </a:r>
            <a:r>
              <a:rPr lang="es-PE" b="1" dirty="0" err="1" smtClean="0"/>
              <a:t>ANPs</a:t>
            </a:r>
            <a:r>
              <a:rPr lang="es-PE" b="1" dirty="0" smtClean="0"/>
              <a:t> y de su superficie. Gran aumento </a:t>
            </a:r>
            <a:r>
              <a:rPr lang="es-PE" b="1" dirty="0" err="1" smtClean="0"/>
              <a:t>ANPs</a:t>
            </a:r>
            <a:r>
              <a:rPr lang="es-PE" b="1" dirty="0" smtClean="0"/>
              <a:t> de uso directo.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PE" b="1" dirty="0" smtClean="0"/>
              <a:t>WWF, TNC y CI y </a:t>
            </a:r>
            <a:r>
              <a:rPr lang="es-PE" b="1" dirty="0" err="1" smtClean="0"/>
              <a:t>Profonanpe</a:t>
            </a:r>
            <a:r>
              <a:rPr lang="es-PE" b="1" dirty="0" smtClean="0"/>
              <a:t> pasan a competir por fondos con </a:t>
            </a:r>
            <a:r>
              <a:rPr lang="es-PE" b="1" dirty="0" err="1" smtClean="0"/>
              <a:t>ONGs</a:t>
            </a:r>
            <a:r>
              <a:rPr lang="es-PE" b="1" dirty="0" smtClean="0"/>
              <a:t> nacionales.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811504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0"/>
            <a:ext cx="8712968" cy="899592"/>
          </a:xfrm>
        </p:spPr>
        <p:txBody>
          <a:bodyPr>
            <a:normAutofit fontScale="90000"/>
          </a:bodyPr>
          <a:lstStyle/>
          <a:p>
            <a:pPr algn="ctr"/>
            <a:r>
              <a:rPr lang="es-PE" dirty="0" smtClean="0"/>
              <a:t/>
            </a:r>
            <a:br>
              <a:rPr lang="es-PE" dirty="0" smtClean="0"/>
            </a:br>
            <a:r>
              <a:rPr lang="es-PE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Intensificación (2009- 2019)</a:t>
            </a:r>
            <a:r>
              <a:rPr lang="es-PE" b="1" dirty="0" smtClean="0">
                <a:effectLst/>
              </a:rPr>
              <a:t/>
            </a:r>
            <a:br>
              <a:rPr lang="es-PE" b="1" dirty="0" smtClean="0">
                <a:effectLst/>
              </a:rPr>
            </a:br>
            <a:endParaRPr lang="es-PE" b="1" dirty="0"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20" y="908720"/>
            <a:ext cx="9129380" cy="568863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s-PE" b="1" dirty="0" smtClean="0"/>
              <a:t>Progresos en gestión de las </a:t>
            </a:r>
            <a:r>
              <a:rPr lang="es-PE" b="1" dirty="0" err="1" smtClean="0"/>
              <a:t>ANPs</a:t>
            </a:r>
            <a:r>
              <a:rPr lang="es-PE" b="1" dirty="0"/>
              <a:t>.</a:t>
            </a:r>
            <a:endParaRPr lang="es-PE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s-PE" b="1" dirty="0" smtClean="0"/>
              <a:t>Progresos en conservación de ecosistemas marinos (San Fernando, Islas y Puntas Guaneras).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PE" b="1" dirty="0"/>
              <a:t>A</a:t>
            </a:r>
            <a:r>
              <a:rPr lang="es-PE" b="1" dirty="0" smtClean="0"/>
              <a:t>umento significativo de visitación.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PE" b="1" dirty="0" smtClean="0"/>
              <a:t>Mejora de popularidad de </a:t>
            </a:r>
            <a:r>
              <a:rPr lang="es-PE" b="1" dirty="0" err="1" smtClean="0"/>
              <a:t>ANPs</a:t>
            </a:r>
            <a:r>
              <a:rPr lang="es-PE" b="1" dirty="0" smtClean="0"/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PE" b="1" dirty="0" smtClean="0"/>
              <a:t> Guardaparques insatisfechos.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PE" b="1" dirty="0"/>
              <a:t>C</a:t>
            </a:r>
            <a:r>
              <a:rPr lang="es-PE" b="1" dirty="0" smtClean="0"/>
              <a:t>recimiento razonable número y área protegida (Sierra Divisor,  Yaguas).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PE" b="1" dirty="0" smtClean="0"/>
              <a:t>Algunas acciones contundentes contra invasiones en </a:t>
            </a:r>
            <a:r>
              <a:rPr lang="es-PE" b="1" dirty="0" err="1" smtClean="0"/>
              <a:t>ANPs</a:t>
            </a:r>
            <a:r>
              <a:rPr lang="es-PE" b="1" dirty="0" smtClean="0"/>
              <a:t> (</a:t>
            </a:r>
            <a:r>
              <a:rPr lang="es-PE" b="1" dirty="0" err="1" smtClean="0"/>
              <a:t>Pomac</a:t>
            </a:r>
            <a:r>
              <a:rPr lang="es-PE" b="1" dirty="0" smtClean="0"/>
              <a:t>, Tambopata).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PE" b="1" dirty="0" smtClean="0"/>
              <a:t>Gran crecimiento conservación privada.</a:t>
            </a:r>
          </a:p>
          <a:p>
            <a:pPr>
              <a:buFont typeface="Wingdings" panose="05000000000000000000" pitchFamily="2" charset="2"/>
              <a:buChar char="§"/>
            </a:pP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177034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268760"/>
          </a:xfrm>
        </p:spPr>
        <p:txBody>
          <a:bodyPr/>
          <a:lstStyle/>
          <a:p>
            <a:pPr algn="ctr"/>
            <a:r>
              <a:rPr lang="es-PE" b="1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Algunas lecciones</a:t>
            </a:r>
            <a:endParaRPr lang="es-PE" b="1" dirty="0"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544616"/>
          </a:xfrm>
        </p:spPr>
        <p:txBody>
          <a:bodyPr>
            <a:normAutofit lnSpcReduction="10000"/>
          </a:bodyPr>
          <a:lstStyle/>
          <a:p>
            <a:r>
              <a:rPr lang="es-PE" dirty="0" smtClean="0"/>
              <a:t> </a:t>
            </a:r>
            <a:r>
              <a:rPr lang="es-PE" b="1" dirty="0" smtClean="0"/>
              <a:t>Creación del </a:t>
            </a:r>
            <a:r>
              <a:rPr lang="es-PE" b="1" dirty="0" err="1" smtClean="0"/>
              <a:t>Sernanp</a:t>
            </a:r>
            <a:r>
              <a:rPr lang="es-PE" b="1" dirty="0" smtClean="0"/>
              <a:t> con autonomía  ha evidenciado su utilidad. </a:t>
            </a:r>
          </a:p>
          <a:p>
            <a:r>
              <a:rPr lang="es-PE" b="1" dirty="0" smtClean="0"/>
              <a:t>La calidad del manejo ha aumentado desde creación del </a:t>
            </a:r>
            <a:r>
              <a:rPr lang="es-PE" b="1" dirty="0" err="1" smtClean="0"/>
              <a:t>Sernanp</a:t>
            </a:r>
            <a:r>
              <a:rPr lang="es-PE" b="1" dirty="0" smtClean="0"/>
              <a:t>.</a:t>
            </a:r>
          </a:p>
          <a:p>
            <a:r>
              <a:rPr lang="es-PE" b="1" dirty="0" smtClean="0"/>
              <a:t>La </a:t>
            </a:r>
            <a:r>
              <a:rPr lang="es-PE" b="1" dirty="0"/>
              <a:t>calidad de la gestión depende superlativamente del </a:t>
            </a:r>
            <a:r>
              <a:rPr lang="es-PE" b="1" dirty="0" smtClean="0"/>
              <a:t>presupuesto.</a:t>
            </a:r>
          </a:p>
          <a:p>
            <a:r>
              <a:rPr lang="es-PE" b="1" dirty="0" smtClean="0"/>
              <a:t>Presencia de </a:t>
            </a:r>
            <a:r>
              <a:rPr lang="es-PE" b="1" dirty="0"/>
              <a:t>profesionales en el campo y </a:t>
            </a:r>
            <a:r>
              <a:rPr lang="es-PE" b="1" dirty="0" smtClean="0"/>
              <a:t>de guardaparques, </a:t>
            </a:r>
            <a:r>
              <a:rPr lang="es-PE" b="1" dirty="0"/>
              <a:t>es </a:t>
            </a:r>
            <a:r>
              <a:rPr lang="es-PE" b="1" dirty="0" smtClean="0"/>
              <a:t>esencial para </a:t>
            </a:r>
            <a:r>
              <a:rPr lang="es-PE" b="1" dirty="0"/>
              <a:t>la calidad de la </a:t>
            </a:r>
            <a:r>
              <a:rPr lang="es-PE" b="1" dirty="0" smtClean="0"/>
              <a:t>gestión.</a:t>
            </a:r>
          </a:p>
          <a:p>
            <a:r>
              <a:rPr lang="es-PE" b="1" dirty="0" smtClean="0"/>
              <a:t>Participación </a:t>
            </a:r>
            <a:r>
              <a:rPr lang="es-PE" b="1" dirty="0"/>
              <a:t>de </a:t>
            </a:r>
            <a:r>
              <a:rPr lang="es-PE" b="1" dirty="0" smtClean="0"/>
              <a:t>sociedad </a:t>
            </a:r>
            <a:r>
              <a:rPr lang="es-PE" b="1" dirty="0"/>
              <a:t>civil es </a:t>
            </a:r>
            <a:r>
              <a:rPr lang="es-PE" b="1" dirty="0" smtClean="0"/>
              <a:t>crucial </a:t>
            </a:r>
            <a:r>
              <a:rPr lang="es-PE" b="1" dirty="0"/>
              <a:t>para </a:t>
            </a:r>
            <a:r>
              <a:rPr lang="es-PE" b="1" dirty="0" smtClean="0"/>
              <a:t> defender las </a:t>
            </a:r>
            <a:r>
              <a:rPr lang="es-PE" b="1" dirty="0" err="1"/>
              <a:t>ANPs</a:t>
            </a:r>
            <a:r>
              <a:rPr lang="es-PE" b="1" dirty="0"/>
              <a:t> de grandes </a:t>
            </a:r>
            <a:r>
              <a:rPr lang="es-PE" b="1" dirty="0" smtClean="0"/>
              <a:t>amenazas. 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626771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80120"/>
          </a:xfrm>
        </p:spPr>
        <p:txBody>
          <a:bodyPr/>
          <a:lstStyle/>
          <a:p>
            <a:pPr algn="ctr"/>
            <a:r>
              <a:rPr lang="es-PE" b="1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Algunas </a:t>
            </a:r>
            <a:r>
              <a:rPr lang="es-PE" b="1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lecciones 2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328592"/>
          </a:xfrm>
        </p:spPr>
        <p:txBody>
          <a:bodyPr/>
          <a:lstStyle/>
          <a:p>
            <a:r>
              <a:rPr lang="es-PE" b="1" dirty="0" smtClean="0"/>
              <a:t>Planes de manejo (y otros) son costosos, voluminosos y se cumplen poco. </a:t>
            </a:r>
          </a:p>
          <a:p>
            <a:r>
              <a:rPr lang="es-PE" b="1" dirty="0" smtClean="0"/>
              <a:t>Falta de capacidad resolutiva a los Consejos y a los Jefes de </a:t>
            </a:r>
            <a:r>
              <a:rPr lang="es-PE" b="1" dirty="0" err="1" smtClean="0"/>
              <a:t>ANPs</a:t>
            </a:r>
            <a:endParaRPr lang="es-PE" b="1" dirty="0" smtClean="0"/>
          </a:p>
          <a:p>
            <a:r>
              <a:rPr lang="es-PE" b="1" dirty="0" smtClean="0"/>
              <a:t>Los principales problemas que amenazan a las </a:t>
            </a:r>
            <a:r>
              <a:rPr lang="es-PE" b="1" dirty="0" err="1" smtClean="0"/>
              <a:t>ANPs</a:t>
            </a:r>
            <a:r>
              <a:rPr lang="es-PE" b="1" dirty="0" smtClean="0"/>
              <a:t> desde adentro se arrastran por décadas sin ser abordados. </a:t>
            </a:r>
          </a:p>
          <a:p>
            <a:r>
              <a:rPr lang="es-PE" b="1" dirty="0" smtClean="0"/>
              <a:t>Las relaciones de las </a:t>
            </a:r>
            <a:r>
              <a:rPr lang="es-PE" b="1" dirty="0" err="1" smtClean="0"/>
              <a:t>ANPs</a:t>
            </a:r>
            <a:r>
              <a:rPr lang="es-PE" b="1" dirty="0" smtClean="0"/>
              <a:t> con la sociedad del entorno continúan sin ser adecuadas.</a:t>
            </a:r>
          </a:p>
          <a:p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0172851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1634</TotalTime>
  <Words>729</Words>
  <Application>Microsoft Office PowerPoint</Application>
  <PresentationFormat>Presentación en pantalla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Brío</vt:lpstr>
      <vt:lpstr> Historia de la gestión de áreas protegidas del Perú: principales lecciones y desafíos  </vt:lpstr>
      <vt:lpstr>Etapas de la gestión </vt:lpstr>
      <vt:lpstr> Comienzo tardío (1961-1970) </vt:lpstr>
      <vt:lpstr>Crecimiento rápido (1971-1981) </vt:lpstr>
      <vt:lpstr>Resistencia (1982-1992) </vt:lpstr>
      <vt:lpstr>Consolidación (1993-2008) </vt:lpstr>
      <vt:lpstr> Intensificación (2009- 2019) </vt:lpstr>
      <vt:lpstr>Algunas lecciones</vt:lpstr>
      <vt:lpstr>Algunas lecciones 2</vt:lpstr>
      <vt:lpstr>Algunos desafíos</vt:lpstr>
      <vt:lpstr>Algunos desafíos 2</vt:lpstr>
      <vt:lpstr>Algunos desafíos 3</vt:lpstr>
      <vt:lpstr>Para terminar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historia de la gestión de áreas protegidas del Perú, principales lecciones y desafíos</dc:title>
  <dc:creator>Marc</dc:creator>
  <cp:lastModifiedBy>Marc</cp:lastModifiedBy>
  <cp:revision>24</cp:revision>
  <dcterms:created xsi:type="dcterms:W3CDTF">2019-02-21T14:18:26Z</dcterms:created>
  <dcterms:modified xsi:type="dcterms:W3CDTF">2019-02-27T13:56:52Z</dcterms:modified>
</cp:coreProperties>
</file>