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itchFamily="2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E90F05-E73C-4971-AA8D-9F4D227B7473}">
  <a:tblStyle styleId="{D6E90F05-E73C-4971-AA8D-9F4D227B74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B547572-29F8-4ABD-B017-60179BFACE0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2"/>
    <p:restoredTop sz="94646"/>
  </p:normalViewPr>
  <p:slideViewPr>
    <p:cSldViewPr snapToGrid="0" snapToObjects="1">
      <p:cViewPr>
        <p:scale>
          <a:sx n="94" d="100"/>
          <a:sy n="94" d="100"/>
        </p:scale>
        <p:origin x="107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09e09c679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09e09c679_0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509e09c679_0_1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P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09e09c6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09e09c679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509e09c6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P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09e09c67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09e09c679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509e09c679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P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9e09c67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09e09c679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509e09c679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P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09e09c67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09e09c679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509e09c679_0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P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09e09c67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09e09c679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509e09c679_0_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PE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09e09c67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09e09c679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509e09c679_0_1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P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09e09c67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09e09c679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509e09c679_0_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PE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67263712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672637122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3672637122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PE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7263712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72637122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3672637122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P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09e09c67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09e09c679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509e09c679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P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9e09c67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09e09c679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509e09c679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P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b7c996df54ac3b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ab7c996df54ac3b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3ab7c996df54ac3b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P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b7c996df54ac3b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ab7c996df54ac3b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3ab7c996df54ac3b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P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09e09c67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09e09c679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509e09c679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P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09e09c67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09e09c679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509e09c679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P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09e09c6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09e09c679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509e09c6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P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H" type="title">
  <p:cSld name="TITLE">
    <p:bg>
      <p:bgPr>
        <a:solidFill>
          <a:schemeClr val="accent5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39000" y="893650"/>
            <a:ext cx="6718800" cy="2813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Arial"/>
              <a:buNone/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Font typeface="Montserrat"/>
              <a:buNone/>
              <a:defRPr sz="69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Font typeface="Montserrat"/>
              <a:buNone/>
              <a:defRPr sz="69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Font typeface="Montserrat"/>
              <a:buNone/>
              <a:defRPr sz="69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Font typeface="Montserrat"/>
              <a:buNone/>
              <a:defRPr sz="69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Font typeface="Montserrat"/>
              <a:buNone/>
              <a:defRPr sz="69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Font typeface="Montserrat"/>
              <a:buNone/>
              <a:defRPr sz="69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Font typeface="Montserrat"/>
              <a:buNone/>
              <a:defRPr sz="69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Font typeface="Montserrat"/>
              <a:buNone/>
              <a:defRPr sz="69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39000" y="4240800"/>
            <a:ext cx="5882700" cy="97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None/>
              <a:defRPr b="1">
                <a:solidFill>
                  <a:srgbClr val="D9D9D9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05377" y="521158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 hasCustomPrompt="1"/>
          </p:nvPr>
        </p:nvSpPr>
        <p:spPr>
          <a:xfrm>
            <a:off x="1161767" y="1474833"/>
            <a:ext cx="102279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None/>
              <a:defRPr sz="160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None/>
              <a:defRPr sz="160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None/>
              <a:defRPr sz="160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None/>
              <a:defRPr sz="160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None/>
              <a:defRPr sz="160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None/>
              <a:defRPr sz="160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None/>
              <a:defRPr sz="160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None/>
              <a:defRPr sz="16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1257567" y="4202967"/>
            <a:ext cx="101325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11192877" y="597135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úmero grande 1">
  <p:cSld name="BIG_NUMBER_1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 hasCustomPrompt="1"/>
          </p:nvPr>
        </p:nvSpPr>
        <p:spPr>
          <a:xfrm>
            <a:off x="1161767" y="1474833"/>
            <a:ext cx="10227900" cy="127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None/>
              <a:defRPr sz="16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None/>
              <a:defRPr sz="16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None/>
              <a:defRPr sz="16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None/>
              <a:defRPr sz="16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None/>
              <a:defRPr sz="16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None/>
              <a:defRPr sz="16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None/>
              <a:defRPr sz="16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None/>
              <a:defRPr sz="16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1161967" y="3059967"/>
            <a:ext cx="10227900" cy="306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11192877" y="597135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11192877" y="597135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317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 i="0" u="none" strike="noStrike" cap="none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i="0" u="none" strike="noStrike" cap="none">
                <a:solidFill>
                  <a:schemeClr val="dk1"/>
                </a:solidFill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i="0" u="none" strike="noStrike" cap="none">
                <a:solidFill>
                  <a:schemeClr val="dk1"/>
                </a:solidFill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cxnSp>
        <p:nvCxnSpPr>
          <p:cNvPr id="73" name="Google Shape;73;p15"/>
          <p:cNvCxnSpPr/>
          <p:nvPr/>
        </p:nvCxnSpPr>
        <p:spPr>
          <a:xfrm rot="10800000" flipH="1">
            <a:off x="1075750" y="1899650"/>
            <a:ext cx="8196000" cy="10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192877" y="597135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58167" y="233533"/>
            <a:ext cx="9605100" cy="126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161767" y="1562967"/>
            <a:ext cx="9066000" cy="500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192877" y="597135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 flipH="1">
            <a:off x="1075750" y="1442450"/>
            <a:ext cx="8196000" cy="10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de documento" type="twoColTx">
  <p:cSld name="TITLE_AND_TWO_COLUMNS">
    <p:bg>
      <p:bgPr>
        <a:solidFill>
          <a:schemeClr val="accent5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6443200" y="203575"/>
            <a:ext cx="4263900" cy="167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6443200" y="2200350"/>
            <a:ext cx="4749600" cy="4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●"/>
              <a:defRPr sz="1900">
                <a:solidFill>
                  <a:srgbClr val="FFFFFF"/>
                </a:solidFill>
              </a:defRPr>
            </a:lvl1pPr>
            <a:lvl2pPr marL="914400" lvl="1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3pPr>
            <a:lvl4pPr marL="1828800" lvl="3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4pPr>
            <a:lvl5pPr marL="2286000" lvl="4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5pPr>
            <a:lvl6pPr marL="2743200" lvl="5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6pPr>
            <a:lvl7pPr marL="3200400" lvl="6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7pPr>
            <a:lvl8pPr marL="3657600" lvl="7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8pPr>
            <a:lvl9pPr marL="4114800" lvl="8" indent="-3302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192877" y="597135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l="39072" t="2365" r="6789" b="3018"/>
          <a:stretch/>
        </p:blipFill>
        <p:spPr>
          <a:xfrm>
            <a:off x="0" y="0"/>
            <a:ext cx="5886443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os columnas 1">
  <p:cSld name="TITLE_AND_TWO_COLUMNS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82100" y="203567"/>
            <a:ext cx="9725100" cy="111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910233" y="1610867"/>
            <a:ext cx="4838400" cy="492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443200" y="1707033"/>
            <a:ext cx="4024500" cy="492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1192877" y="597135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cxnSp>
        <p:nvCxnSpPr>
          <p:cNvPr id="35" name="Google Shape;35;p6"/>
          <p:cNvCxnSpPr/>
          <p:nvPr/>
        </p:nvCxnSpPr>
        <p:spPr>
          <a:xfrm rot="10800000" flipH="1">
            <a:off x="1075750" y="1442450"/>
            <a:ext cx="8196000" cy="10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982100" y="203567"/>
            <a:ext cx="9725100" cy="111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1192877" y="597135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cxnSp>
        <p:nvCxnSpPr>
          <p:cNvPr id="39" name="Google Shape;39;p7"/>
          <p:cNvCxnSpPr/>
          <p:nvPr/>
        </p:nvCxnSpPr>
        <p:spPr>
          <a:xfrm rot="10800000" flipH="1">
            <a:off x="1075750" y="1442450"/>
            <a:ext cx="8196000" cy="10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84525" y="292275"/>
            <a:ext cx="66744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84525" y="1628525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192877" y="597135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cxnSp>
        <p:nvCxnSpPr>
          <p:cNvPr id="44" name="Google Shape;44;p8"/>
          <p:cNvCxnSpPr/>
          <p:nvPr/>
        </p:nvCxnSpPr>
        <p:spPr>
          <a:xfrm rot="10800000" flipH="1">
            <a:off x="1075750" y="1442450"/>
            <a:ext cx="8196000" cy="10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5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53675" y="600200"/>
            <a:ext cx="8490300" cy="541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11192877" y="597135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795200" y="575950"/>
            <a:ext cx="4986600" cy="3636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1"/>
          </p:nvPr>
        </p:nvSpPr>
        <p:spPr>
          <a:xfrm>
            <a:off x="795200" y="4485600"/>
            <a:ext cx="4986600" cy="1269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1192877" y="597135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982100" y="203567"/>
            <a:ext cx="97251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101867" y="1527033"/>
            <a:ext cx="9210000" cy="50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192877" y="597135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</a:defRPr>
            </a:lvl1pPr>
            <a:lvl2pPr lvl="1" algn="ctr">
              <a:buNone/>
              <a:defRPr sz="1300">
                <a:solidFill>
                  <a:srgbClr val="FFFFFF"/>
                </a:solidFill>
              </a:defRPr>
            </a:lvl2pPr>
            <a:lvl3pPr lvl="2" algn="ctr">
              <a:buNone/>
              <a:defRPr sz="1300">
                <a:solidFill>
                  <a:srgbClr val="FFFFFF"/>
                </a:solidFill>
              </a:defRPr>
            </a:lvl3pPr>
            <a:lvl4pPr lvl="3" algn="ctr">
              <a:buNone/>
              <a:defRPr sz="1300">
                <a:solidFill>
                  <a:srgbClr val="FFFFFF"/>
                </a:solidFill>
              </a:defRPr>
            </a:lvl4pPr>
            <a:lvl5pPr lvl="4" algn="ctr">
              <a:buNone/>
              <a:defRPr sz="1300">
                <a:solidFill>
                  <a:srgbClr val="FFFFFF"/>
                </a:solidFill>
              </a:defRPr>
            </a:lvl5pPr>
            <a:lvl6pPr lvl="5" algn="ctr">
              <a:buNone/>
              <a:defRPr sz="1300">
                <a:solidFill>
                  <a:srgbClr val="FFFFFF"/>
                </a:solidFill>
              </a:defRPr>
            </a:lvl6pPr>
            <a:lvl7pPr lvl="6" algn="ctr">
              <a:buNone/>
              <a:defRPr sz="1300">
                <a:solidFill>
                  <a:srgbClr val="FFFFFF"/>
                </a:solidFill>
              </a:defRPr>
            </a:lvl7pPr>
            <a:lvl8pPr lvl="7" algn="ctr">
              <a:buNone/>
              <a:defRPr sz="1300">
                <a:solidFill>
                  <a:srgbClr val="FFFFFF"/>
                </a:solidFill>
              </a:defRPr>
            </a:lvl8pPr>
            <a:lvl9pPr lvl="8" algn="ctr">
              <a:buNone/>
              <a:defRPr sz="1300"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799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1047956" cy="2813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rgbClr val="000000"/>
                </a:solidFill>
                <a:highlight>
                  <a:schemeClr val="accent6"/>
                </a:highlight>
              </a:rPr>
              <a:t>Las áreas naturales protegidas en el contexto actual</a:t>
            </a:r>
            <a:endParaRPr dirty="0">
              <a:solidFill>
                <a:srgbClr val="000000"/>
              </a:solidFill>
              <a:highlight>
                <a:schemeClr val="accent6"/>
              </a:highlight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1045600" y="4240800"/>
            <a:ext cx="5882700" cy="97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Pedro Solano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0"/>
              <a:t>Febrero 2019</a:t>
            </a:r>
            <a:endParaRPr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/>
          <p:nvPr/>
        </p:nvSpPr>
        <p:spPr>
          <a:xfrm rot="-5400000">
            <a:off x="5341950" y="-5356825"/>
            <a:ext cx="1508100" cy="12211800"/>
          </a:xfrm>
          <a:prstGeom prst="rect">
            <a:avLst/>
          </a:prstGeom>
          <a:solidFill>
            <a:srgbClr val="54C4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958167" y="233533"/>
            <a:ext cx="9605100" cy="12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Monitoreo</a:t>
            </a: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521150" y="1771675"/>
            <a:ext cx="8362200" cy="441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En evaluación reciente de monitoreo de sistemas de ANP en la Región, Perú obtuvo primer lugar.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s-PE"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A nivel de áreas, el monitoreo es desigual.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endParaRPr lang="es-PE"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En la parte de control, muy concentrado en patrullajes. Hay avances en planes de monitoreo de áreas más sistémicos pero aún falta definición de metodología e implementación.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Guardaparques espectaculares pero que aún deben consolidar institucionalidad (formación, régimen laboral, carrera).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Muy poco a nivel de ACR y ACP.</a:t>
            </a:r>
            <a:endParaRPr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/>
          <p:nvPr/>
        </p:nvSpPr>
        <p:spPr>
          <a:xfrm rot="-5400000">
            <a:off x="5341950" y="-5356825"/>
            <a:ext cx="1508100" cy="12211800"/>
          </a:xfrm>
          <a:prstGeom prst="rect">
            <a:avLst/>
          </a:prstGeom>
          <a:solidFill>
            <a:srgbClr val="FFC4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958167" y="233533"/>
            <a:ext cx="9605100" cy="12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Legislación</a:t>
            </a:r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521150" y="1771675"/>
            <a:ext cx="8362200" cy="441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Muy buena :)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Muy dinámica, los instrumentos legales han ido adaptándose (ACP, contratos de administración, etc)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Poco “enforcement” o implementación en general. Inadecuada respuesta de la justicia ambiental por casos que vulneran a las anp.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Pendiente también mejorar la consistencia para la aplicación de las normas (p.e. en las opiniones previas) 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Competencias aún confusas para ACR y ACP. Evaluar categorías para ACR o dinamizar las ACP.</a:t>
            </a:r>
            <a:endParaRPr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/>
          <p:nvPr/>
        </p:nvSpPr>
        <p:spPr>
          <a:xfrm rot="-5400000">
            <a:off x="5341950" y="-5356825"/>
            <a:ext cx="1508100" cy="12211800"/>
          </a:xfrm>
          <a:prstGeom prst="rect">
            <a:avLst/>
          </a:prstGeom>
          <a:solidFill>
            <a:srgbClr val="FFC4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958167" y="233533"/>
            <a:ext cx="9605100" cy="12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Institucionalidad</a:t>
            </a: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521150" y="1771675"/>
            <a:ext cx="8362200" cy="441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El SERNANP y el MINAM  han significado una mejoría enorme para la institucionalidad de las áreas.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Falta mejorar articulación con otros sectores y niveles de gobierno y con el propio MINAM.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Institucionalidad regional variable.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Redes locales de ACP han mejorado capacidades de sus miembros.</a:t>
            </a:r>
            <a:endParaRPr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/>
          <p:nvPr/>
        </p:nvSpPr>
        <p:spPr>
          <a:xfrm rot="-5400000">
            <a:off x="5341950" y="-5356825"/>
            <a:ext cx="1508100" cy="12211800"/>
          </a:xfrm>
          <a:prstGeom prst="rect">
            <a:avLst/>
          </a:prstGeom>
          <a:solidFill>
            <a:srgbClr val="FFC4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958167" y="233533"/>
            <a:ext cx="9605100" cy="12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Gobernanza</a:t>
            </a:r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521150" y="1771675"/>
            <a:ext cx="8362200" cy="441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Consejo Directivo. Saludable mecanismo para involucrar especialistas en la gestión. Mejorar funciones, roles. No es realmente “directivo”.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Consejo de coordinación. No es activo actualmente. 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Otros Consejos (científico, p.e.) 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Comités de Gestión.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Patronatos.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Planificación participativa, consulta previa, etc. </a:t>
            </a:r>
            <a:endParaRPr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/>
          <p:nvPr/>
        </p:nvSpPr>
        <p:spPr>
          <a:xfrm rot="-5400000">
            <a:off x="5341950" y="-5356825"/>
            <a:ext cx="1508100" cy="12211800"/>
          </a:xfrm>
          <a:prstGeom prst="rect">
            <a:avLst/>
          </a:prstGeom>
          <a:solidFill>
            <a:srgbClr val="FF49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958167" y="233533"/>
            <a:ext cx="9605100" cy="12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Reconocimiento público</a:t>
            </a:r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521150" y="1771675"/>
            <a:ext cx="8362200" cy="441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indent="-342900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es-PE" sz="1800" dirty="0"/>
              <a:t>Hay siempre una reacción positiva de la población y de los medios de comunicación frente a las ANP. Es un tema potencialmente a desarrollar.</a:t>
            </a:r>
          </a:p>
          <a:p>
            <a:pPr lvl="0" indent="-342900">
              <a:lnSpc>
                <a:spcPct val="100000"/>
              </a:lnSpc>
              <a:buClr>
                <a:schemeClr val="dk1"/>
              </a:buClr>
              <a:buSzPts val="1800"/>
            </a:pPr>
            <a:endParaRPr lang="es-PE" sz="1800" dirty="0"/>
          </a:p>
          <a:p>
            <a:pPr lvl="0" indent="-342900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es-PE" sz="1800" dirty="0"/>
              <a:t>Pese a ello, el reconocimiento es escaso. Las ANP del Perú aún no son una marca del país, como la gastronomía, p.e.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Hay campañas de comunicaciones pero no se ve como política de Estado, el tema es percibido como sectorial.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Todavía hay percepción de sectores de gobierno y empresariales que ven a las ANP como un problema, una carga. </a:t>
            </a:r>
            <a:endParaRPr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958167" y="233533"/>
            <a:ext cx="9605100" cy="12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>
                <a:highlight>
                  <a:schemeClr val="accent6"/>
                </a:highlight>
              </a:rPr>
              <a:t>Contexto actual</a:t>
            </a:r>
            <a:endParaRPr>
              <a:highlight>
                <a:schemeClr val="accent6"/>
              </a:highlight>
            </a:endParaRPr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958175" y="1764325"/>
            <a:ext cx="4416900" cy="4631700"/>
          </a:xfrm>
          <a:prstGeom prst="rect">
            <a:avLst/>
          </a:prstGeom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PE" sz="1400"/>
              <a:t>Perú país climáticamente vulnerable.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PE" sz="1400"/>
              <a:t>Alarmante informalidad / ilegalidad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PE" sz="1400"/>
              <a:t>Corrupción.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PE" sz="1400"/>
              <a:t>Escasa valoración del componente ambiental en la toma de decisiones.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PE" sz="1400"/>
              <a:t>PBI genera mucha angustia por priorizar lo inmediato (extractivo) y desechar / minimizar lo sostenible.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PE" sz="1400"/>
              <a:t>Bajo presupuesto para ANP.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PE" sz="1400"/>
              <a:t>Descentralización en proceso. 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400"/>
              <a:buChar char="●"/>
            </a:pPr>
            <a:r>
              <a:rPr lang="es-PE" sz="1400"/>
              <a:t>Pobreza presiona siempre sobre los recursos naturales</a:t>
            </a:r>
            <a:endParaRPr sz="1400"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5883925" y="1764325"/>
            <a:ext cx="4416900" cy="4631700"/>
          </a:xfrm>
          <a:prstGeom prst="rect">
            <a:avLst/>
          </a:prstGeom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PE" sz="1400" dirty="0"/>
              <a:t>Perú quiere ser moderno y formal.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PE" sz="1400" dirty="0"/>
              <a:t>Valor estratégico del patrimonio natural y cultural crece: océanos saludables, bosques en pie, servicios ecosistémicos, infraestructura natural.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PE" sz="1400" dirty="0"/>
              <a:t>Opinión pública y medios aumentan cada día en conciencia ambiental.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PE" sz="1400" dirty="0"/>
              <a:t>La globalización de la economía impone paradigmas favorables para mejorar desempeño ambiental.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400"/>
              <a:buChar char="●"/>
            </a:pPr>
            <a:r>
              <a:rPr lang="es-PE" sz="1400" dirty="0"/>
              <a:t>Hay buenos ejemplos de que buena gestión de anp genera desarrollo y disminuye conflictividad.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958166" y="233533"/>
            <a:ext cx="10110167" cy="12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highlight>
                  <a:schemeClr val="accent6"/>
                </a:highlight>
              </a:rPr>
              <a:t>Plan Director 2019-2020. Muy buena oportunidad </a:t>
            </a:r>
            <a:endParaRPr dirty="0">
              <a:highlight>
                <a:schemeClr val="accent6"/>
              </a:highlight>
            </a:endParaRPr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1"/>
          </p:nvPr>
        </p:nvSpPr>
        <p:spPr>
          <a:xfrm>
            <a:off x="1161775" y="1646400"/>
            <a:ext cx="9066000" cy="402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¿Actualización o nueva visión a diez años?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Tomar en cuenta:</a:t>
            </a:r>
          </a:p>
          <a:p>
            <a:pPr lvl="1" indent="-342900">
              <a:lnSpc>
                <a:spcPct val="100000"/>
              </a:lnSpc>
              <a:buClr>
                <a:schemeClr val="dk1"/>
              </a:buClr>
              <a:buSzPts val="1800"/>
              <a:buChar char="●"/>
            </a:pPr>
            <a:r>
              <a:rPr lang="es-PE" sz="1600" dirty="0"/>
              <a:t>Contexto cambio climático.</a:t>
            </a:r>
          </a:p>
          <a:p>
            <a:pPr lvl="1" indent="-342900">
              <a:lnSpc>
                <a:spcPct val="100000"/>
              </a:lnSpc>
              <a:buClr>
                <a:schemeClr val="dk1"/>
              </a:buClr>
              <a:buSzPts val="1800"/>
              <a:buChar char="●"/>
            </a:pPr>
            <a:r>
              <a:rPr lang="es-PE" sz="1600" dirty="0"/>
              <a:t>Visión país, retos bicentenario. ¿cómo las áreas contribuirán a esa imagen del futuro Perú?</a:t>
            </a:r>
          </a:p>
          <a:p>
            <a:pPr lvl="1" indent="-342900">
              <a:lnSpc>
                <a:spcPct val="100000"/>
              </a:lnSpc>
              <a:buClr>
                <a:schemeClr val="dk1"/>
              </a:buClr>
              <a:buSzPts val="1800"/>
              <a:buChar char="●"/>
            </a:pPr>
            <a:r>
              <a:rPr lang="es-PE" sz="1600" dirty="0"/>
              <a:t>Rol de la biodiversidad, del patrimonio natural y cultural.</a:t>
            </a:r>
          </a:p>
          <a:p>
            <a:pPr lvl="1" indent="-342900">
              <a:lnSpc>
                <a:spcPct val="100000"/>
              </a:lnSpc>
              <a:buClr>
                <a:schemeClr val="dk1"/>
              </a:buClr>
              <a:buSzPts val="1800"/>
              <a:buChar char="●"/>
            </a:pPr>
            <a:r>
              <a:rPr lang="es-PE" sz="1600" dirty="0"/>
              <a:t>Retos para la sostenibilidad alimentaria, resiliencia frente a cambio climático, economía circular, etc.</a:t>
            </a:r>
            <a:endParaRPr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575" y="3"/>
            <a:ext cx="12255151" cy="689352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3"/>
          <p:cNvSpPr txBox="1">
            <a:spLocks noGrp="1"/>
          </p:cNvSpPr>
          <p:nvPr>
            <p:ph type="title"/>
          </p:nvPr>
        </p:nvSpPr>
        <p:spPr>
          <a:xfrm>
            <a:off x="8440575" y="1847750"/>
            <a:ext cx="2949300" cy="73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>
                <a:solidFill>
                  <a:srgbClr val="F3F3F3"/>
                </a:solidFill>
              </a:rPr>
              <a:t>¡Gracias!</a:t>
            </a:r>
            <a:endParaRPr sz="3600">
              <a:solidFill>
                <a:srgbClr val="F3F3F3"/>
              </a:solidFill>
            </a:endParaRPr>
          </a:p>
        </p:txBody>
      </p:sp>
      <p:sp>
        <p:nvSpPr>
          <p:cNvPr id="216" name="Google Shape;216;p33"/>
          <p:cNvSpPr txBox="1">
            <a:spLocks noGrp="1"/>
          </p:cNvSpPr>
          <p:nvPr>
            <p:ph type="body" idx="1"/>
          </p:nvPr>
        </p:nvSpPr>
        <p:spPr>
          <a:xfrm>
            <a:off x="5402325" y="4785200"/>
            <a:ext cx="5293200" cy="192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>
                <a:solidFill>
                  <a:srgbClr val="FFFFFF"/>
                </a:solidFill>
              </a:rPr>
              <a:t>Pedro Solano</a:t>
            </a:r>
            <a:br>
              <a:rPr lang="es-PE">
                <a:solidFill>
                  <a:srgbClr val="FFFFFF"/>
                </a:solidFill>
              </a:rPr>
            </a:br>
            <a:r>
              <a:rPr lang="es-PE" b="1">
                <a:solidFill>
                  <a:srgbClr val="FFFFFF"/>
                </a:solidFill>
              </a:rPr>
              <a:t>psolano@spda.org.pe</a:t>
            </a:r>
            <a:endParaRPr b="1">
              <a:solidFill>
                <a:srgbClr val="FFFFFF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es-PE" sz="1800" b="1">
                <a:solidFill>
                  <a:srgbClr val="FFFFFF"/>
                </a:solidFill>
              </a:rPr>
              <a:t>SPDA</a:t>
            </a:r>
            <a:endParaRPr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6443200" y="646450"/>
            <a:ext cx="5211900" cy="598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1800" dirty="0">
                <a:solidFill>
                  <a:srgbClr val="000000"/>
                </a:solidFill>
              </a:rPr>
              <a:t>1993 -1999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1800" b="1" dirty="0">
                <a:solidFill>
                  <a:srgbClr val="000000"/>
                </a:solidFill>
                <a:highlight>
                  <a:schemeClr val="accent6"/>
                </a:highlight>
              </a:rPr>
              <a:t>Proceso de elaboración del Plan Director</a:t>
            </a:r>
            <a:endParaRPr sz="1800" b="1" dirty="0">
              <a:solidFill>
                <a:srgbClr val="000000"/>
              </a:solidFill>
              <a:highlight>
                <a:schemeClr val="accent6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1800" dirty="0">
                <a:solidFill>
                  <a:srgbClr val="000000"/>
                </a:solidFill>
              </a:rPr>
              <a:t>Visión a diez años de necesidades de conservación, representatividad. A esa fecha habían alrededor de 40 áreas que cubrían 10 mills has. Estrategia financiera, visión institucional, líneas estratégicas prioritarias, etc.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1800" dirty="0">
                <a:solidFill>
                  <a:srgbClr val="000000"/>
                </a:solidFill>
              </a:rPr>
              <a:t>Dos hilos conductores: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-PE" sz="1800" dirty="0">
                <a:solidFill>
                  <a:srgbClr val="000000"/>
                </a:solidFill>
              </a:rPr>
              <a:t>Incorporar a las ANP en estrategias de desarrollo local y regional. 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-PE" sz="1800" dirty="0">
                <a:solidFill>
                  <a:srgbClr val="000000"/>
                </a:solidFill>
              </a:rPr>
              <a:t>Promover gestión participativa.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-106600" y="-11850"/>
            <a:ext cx="1355400" cy="6940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4713" y="0"/>
            <a:ext cx="472257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6443200" y="646450"/>
            <a:ext cx="5211900" cy="154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>
                <a:solidFill>
                  <a:srgbClr val="000000"/>
                </a:solidFill>
              </a:rPr>
              <a:t>Zonas prioritarias para la conservación</a:t>
            </a: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chemeClr val="dk1"/>
                </a:solidFill>
              </a:rPr>
              <a:t>Identificó zonas prioritarias: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-106600" y="-11850"/>
            <a:ext cx="1599000" cy="6940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l="21431" t="3130" r="22480" b="3429"/>
          <a:stretch/>
        </p:blipFill>
        <p:spPr>
          <a:xfrm>
            <a:off x="307854" y="0"/>
            <a:ext cx="5555196" cy="6940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4" name="Google Shape;104;p19"/>
          <p:cNvGraphicFramePr/>
          <p:nvPr/>
        </p:nvGraphicFramePr>
        <p:xfrm>
          <a:off x="6443200" y="2762775"/>
          <a:ext cx="5417650" cy="1221969"/>
        </p:xfrm>
        <a:graphic>
          <a:graphicData uri="http://schemas.openxmlformats.org/drawingml/2006/table">
            <a:tbl>
              <a:tblPr>
                <a:noFill/>
                <a:tableStyleId>{D6E90F05-E73C-4971-AA8D-9F4D227B7473}</a:tableStyleId>
              </a:tblPr>
              <a:tblGrid>
                <a:gridCol w="10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b="1">
                          <a:solidFill>
                            <a:schemeClr val="dk1"/>
                          </a:solidFill>
                        </a:rPr>
                        <a:t>No cubiertas por el SINANPE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b="1">
                          <a:solidFill>
                            <a:schemeClr val="dk1"/>
                          </a:solidFill>
                        </a:rPr>
                        <a:t>Insuficientemente cubiertas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b="1">
                          <a:solidFill>
                            <a:schemeClr val="dk1"/>
                          </a:solidFill>
                        </a:rPr>
                        <a:t>Adecuadamente cubiertas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6443200" y="646450"/>
            <a:ext cx="5211900" cy="5560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-PE" sz="1800">
                <a:solidFill>
                  <a:srgbClr val="000000"/>
                </a:solidFill>
              </a:rPr>
              <a:t>Introdujo concepto de áreas de uso indirecto y directo.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-PE" sz="1800">
                <a:solidFill>
                  <a:srgbClr val="000000"/>
                </a:solidFill>
              </a:rPr>
              <a:t>Mejoró y consolidó sistema de categorías y niveles.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-PE" sz="1800">
                <a:solidFill>
                  <a:srgbClr val="000000"/>
                </a:solidFill>
              </a:rPr>
              <a:t>Abrió nuevas opciones para gestión participativa de las áreas: contratos de administración, comités de gestión.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-PE" sz="1800">
                <a:solidFill>
                  <a:srgbClr val="000000"/>
                </a:solidFill>
              </a:rPr>
              <a:t>Elevó rol de Plan Director y Planes Maestros.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-PE" sz="1800">
                <a:solidFill>
                  <a:srgbClr val="000000"/>
                </a:solidFill>
              </a:rPr>
              <a:t>Elevó rol de autoridad de ANP para planificación y gestión de las áreas.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-PE" sz="1800">
                <a:solidFill>
                  <a:srgbClr val="000000"/>
                </a:solidFill>
              </a:rPr>
              <a:t>Introdujo concepto de zonas de amortiguamiento y mejoró el de zonas reservadas.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-PE" sz="1800">
                <a:solidFill>
                  <a:srgbClr val="000000"/>
                </a:solidFill>
              </a:rPr>
              <a:t>Mejoró marco legal para el ejercicio de la propiedad y otros derechos en ANP.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-PE" sz="1800">
                <a:solidFill>
                  <a:srgbClr val="000000"/>
                </a:solidFill>
              </a:rPr>
              <a:t>Permitió la inscripción de áreas protegidas en los registros públicos.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-106600" y="-11850"/>
            <a:ext cx="1599000" cy="6940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102" y="-2450"/>
            <a:ext cx="495474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958167" y="233533"/>
            <a:ext cx="9605100" cy="12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>
                <a:highlight>
                  <a:schemeClr val="accent6"/>
                </a:highlight>
              </a:rPr>
              <a:t>Otros hitos</a:t>
            </a:r>
            <a:endParaRPr>
              <a:highlight>
                <a:schemeClr val="accent6"/>
              </a:highlight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1161775" y="1562974"/>
            <a:ext cx="9066000" cy="485147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PROFONANPE 1992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REGLAMENTO LEY ANP 2001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SERNANP 2008</a:t>
            </a:r>
            <a:endParaRPr sz="1800" dirty="0"/>
          </a:p>
          <a:p>
            <a:pPr indent="-342900">
              <a:lnSpc>
                <a:spcPct val="100000"/>
              </a:lnSpc>
              <a:spcBef>
                <a:spcPts val="2100"/>
              </a:spcBef>
              <a:buClr>
                <a:schemeClr val="dk1"/>
              </a:buClr>
              <a:buSzPts val="1800"/>
            </a:pPr>
            <a:r>
              <a:rPr lang="es-PE" sz="1800" dirty="0"/>
              <a:t>Premio Carlos Ponce del Prado 2008</a:t>
            </a:r>
          </a:p>
          <a:p>
            <a:pPr indent="-342900">
              <a:lnSpc>
                <a:spcPct val="100000"/>
              </a:lnSpc>
              <a:spcBef>
                <a:spcPts val="2100"/>
              </a:spcBef>
              <a:buClr>
                <a:schemeClr val="dk1"/>
              </a:buClr>
              <a:buSzPts val="1800"/>
            </a:pPr>
            <a:r>
              <a:rPr lang="es-PE" sz="1800" dirty="0"/>
              <a:t>III Foro Nacional, Lambayeque 2009</a:t>
            </a:r>
          </a:p>
          <a:p>
            <a:pPr indent="-342900">
              <a:lnSpc>
                <a:spcPct val="100000"/>
              </a:lnSpc>
              <a:spcBef>
                <a:spcPts val="2100"/>
              </a:spcBef>
              <a:buClr>
                <a:schemeClr val="dk1"/>
              </a:buClr>
              <a:buSzPts val="1800"/>
            </a:pPr>
            <a:r>
              <a:rPr lang="es-PE" sz="1800" dirty="0"/>
              <a:t>PLAN DIRECTOR 2009</a:t>
            </a:r>
          </a:p>
          <a:p>
            <a:pPr indent="-342900">
              <a:lnSpc>
                <a:spcPct val="100000"/>
              </a:lnSpc>
              <a:spcBef>
                <a:spcPts val="2100"/>
              </a:spcBef>
              <a:buClr>
                <a:schemeClr val="dk1"/>
              </a:buClr>
              <a:buSzPts val="1800"/>
            </a:pPr>
            <a:r>
              <a:rPr lang="es-PE" sz="1800" dirty="0"/>
              <a:t>Asociación de Guardaparques, 2009 (I Congreso 2006, día del GP 2008)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Comités de gestión, ECAs, contratos de administración, servicios ecosistémicos, turismo y aprovechamiento de recursos renovables, ACR, ACPs, presupuesto y sostenibilidad financiera, etc. </a:t>
            </a:r>
            <a:endParaRPr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653675" y="600200"/>
            <a:ext cx="8490300" cy="541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Hemos avanzado…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¡Y mucho!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958167" y="233533"/>
            <a:ext cx="9605100" cy="12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>
                <a:highlight>
                  <a:schemeClr val="accent6"/>
                </a:highlight>
              </a:rPr>
              <a:t>¿Dónde estamos en temas clave?</a:t>
            </a:r>
            <a:endParaRPr>
              <a:highlight>
                <a:schemeClr val="accent6"/>
              </a:highlight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1231825" y="2818475"/>
            <a:ext cx="2934600" cy="2097000"/>
          </a:xfrm>
          <a:prstGeom prst="rect">
            <a:avLst/>
          </a:prstGeom>
          <a:solidFill>
            <a:srgbClr val="54C4C6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1800" b="1"/>
              <a:t>Establecimiento</a:t>
            </a:r>
            <a:endParaRPr sz="1800" b="1"/>
          </a:p>
          <a:p>
            <a:pPr marL="0" lvl="0" indent="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1800" b="1"/>
              <a:t>Gestión</a:t>
            </a:r>
            <a:endParaRPr sz="1800" b="1"/>
          </a:p>
          <a:p>
            <a:pPr marL="0" lvl="0" indent="0" algn="ct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es-PE" sz="1800" b="1"/>
              <a:t>Monitoreo</a:t>
            </a:r>
            <a:endParaRPr sz="1800" b="1"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4546750" y="2818475"/>
            <a:ext cx="2934600" cy="2097000"/>
          </a:xfrm>
          <a:prstGeom prst="rect">
            <a:avLst/>
          </a:prstGeom>
          <a:solidFill>
            <a:srgbClr val="FFC426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/>
              <a:t>Legislación</a:t>
            </a:r>
            <a:endParaRPr sz="1800" b="1"/>
          </a:p>
          <a:p>
            <a:pPr marL="0" lvl="0" indent="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s-PE" sz="1800" b="1"/>
              <a:t>Institucionalidad</a:t>
            </a:r>
            <a:endParaRPr sz="1800" b="1"/>
          </a:p>
          <a:p>
            <a:pPr marL="0" lvl="0" indent="0" algn="ct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es-PE" sz="1800" b="1"/>
              <a:t>Gobernanza</a:t>
            </a:r>
            <a:endParaRPr sz="1800" b="1"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7814275" y="2818475"/>
            <a:ext cx="2934600" cy="2097000"/>
          </a:xfrm>
          <a:prstGeom prst="rect">
            <a:avLst/>
          </a:prstGeom>
          <a:solidFill>
            <a:srgbClr val="FF4962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s-PE" sz="1800" b="1"/>
              <a:t>Reconocimiento público hacia las ANP</a:t>
            </a:r>
            <a:endParaRPr sz="18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 rot="-5400000">
            <a:off x="5341950" y="-5356825"/>
            <a:ext cx="1508100" cy="12211800"/>
          </a:xfrm>
          <a:prstGeom prst="rect">
            <a:avLst/>
          </a:prstGeom>
          <a:solidFill>
            <a:srgbClr val="54C4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958167" y="233533"/>
            <a:ext cx="9605100" cy="12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Establecimiento</a:t>
            </a: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521150" y="1771675"/>
            <a:ext cx="6881700" cy="441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Áreas continentales muy bien representados, aunque subsisten pequeños vacíos. Áreas marinas con enormes vacíos de representación. 76 áreas protegidas nacionales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Sistemas regionales en evolución favorable, algunos sistemas regionales responden a definición de zonas prioritarias de conservación a nivel regional. 20 ACR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ACPs con crecimiento espectacular. 130 ACP</a:t>
            </a:r>
            <a:endParaRPr sz="1800" dirty="0"/>
          </a:p>
        </p:txBody>
      </p:sp>
      <p:graphicFrame>
        <p:nvGraphicFramePr>
          <p:cNvPr id="143" name="Google Shape;143;p24"/>
          <p:cNvGraphicFramePr/>
          <p:nvPr/>
        </p:nvGraphicFramePr>
        <p:xfrm>
          <a:off x="8705750" y="1656238"/>
          <a:ext cx="2930300" cy="3510518"/>
        </p:xfrm>
        <a:graphic>
          <a:graphicData uri="http://schemas.openxmlformats.org/drawingml/2006/table">
            <a:tbl>
              <a:tblPr>
                <a:noFill/>
                <a:tableStyleId>{2B547572-29F8-4ABD-B017-60179BFACE0C}</a:tableStyleId>
              </a:tblPr>
              <a:tblGrid>
                <a:gridCol w="150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1">
                          <a:solidFill>
                            <a:srgbClr val="F3F3F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País</a:t>
                      </a:r>
                      <a:endParaRPr sz="1200" b="1">
                        <a:solidFill>
                          <a:srgbClr val="F3F3F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1">
                          <a:solidFill>
                            <a:srgbClr val="F3F3F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de mar protegido</a:t>
                      </a:r>
                      <a:endParaRPr sz="1200" b="1">
                        <a:solidFill>
                          <a:srgbClr val="F3F3F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1">
                          <a:solidFill>
                            <a:srgbClr val="FFFFFF"/>
                          </a:solidFill>
                        </a:rPr>
                        <a:t>Estados Unidos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1"/>
                        <a:t>26.49%</a:t>
                      </a:r>
                      <a:endParaRPr sz="1200" b="1"/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1">
                          <a:solidFill>
                            <a:srgbClr val="FFFFFF"/>
                          </a:solidFill>
                        </a:rPr>
                        <a:t>Chile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1"/>
                        <a:t>42%</a:t>
                      </a:r>
                      <a:endParaRPr sz="1200" b="1"/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1">
                          <a:solidFill>
                            <a:srgbClr val="FFFFFF"/>
                          </a:solidFill>
                        </a:rPr>
                        <a:t>México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1"/>
                        <a:t>22.3%</a:t>
                      </a:r>
                      <a:endParaRPr sz="1200" b="1"/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1">
                          <a:solidFill>
                            <a:srgbClr val="FFFFFF"/>
                          </a:solidFill>
                        </a:rPr>
                        <a:t>Colombia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1"/>
                        <a:t>13.73%</a:t>
                      </a:r>
                      <a:endParaRPr sz="1200" b="1"/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1">
                          <a:solidFill>
                            <a:srgbClr val="FFFFFF"/>
                          </a:solidFill>
                        </a:rPr>
                        <a:t>Brasil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1"/>
                        <a:t>24,5%</a:t>
                      </a:r>
                      <a:endParaRPr sz="1200" b="1"/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1">
                          <a:solidFill>
                            <a:srgbClr val="FFFFFF"/>
                          </a:solidFill>
                        </a:rPr>
                        <a:t>Ecuador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1"/>
                        <a:t>12.90%</a:t>
                      </a:r>
                      <a:endParaRPr sz="1200" b="1"/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1">
                          <a:solidFill>
                            <a:srgbClr val="FFFFFF"/>
                          </a:solidFill>
                        </a:rPr>
                        <a:t>Costa Rica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b="1"/>
                        <a:t>9.58%</a:t>
                      </a:r>
                      <a:endParaRPr sz="1200" b="1"/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b="1">
                          <a:solidFill>
                            <a:srgbClr val="FF0000"/>
                          </a:solidFill>
                        </a:rPr>
                        <a:t>Perú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b="1">
                          <a:solidFill>
                            <a:srgbClr val="FF0000"/>
                          </a:solidFill>
                        </a:rPr>
                        <a:t>0.60%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7769" y="5469402"/>
            <a:ext cx="719956" cy="7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5761" y="5283825"/>
            <a:ext cx="2082364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/>
          <p:nvPr/>
        </p:nvSpPr>
        <p:spPr>
          <a:xfrm rot="-5400000">
            <a:off x="5341950" y="-5356825"/>
            <a:ext cx="1508100" cy="12211800"/>
          </a:xfrm>
          <a:prstGeom prst="rect">
            <a:avLst/>
          </a:prstGeom>
          <a:solidFill>
            <a:srgbClr val="54C4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958167" y="233533"/>
            <a:ext cx="9605100" cy="12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Gestión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521150" y="1771675"/>
            <a:ext cx="8362200" cy="441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Sin duda buenos avances. Gestión participativa es un concepto que ha aliviado mucho al Sistema.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Control y vigilancia en casi todas las áreas pero amenazas superan capacidades. 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Mucho por desarrollar en investigación, turismo, manejo de recursos, etc.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Rol de las anp para generar beneficios / desarrollo con buenos ejemplos que deben escalarse.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Iniciativa por la sostenibilidad financiera “Patrimonio del Perú” puede significar un gran cambio.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●"/>
            </a:pPr>
            <a:r>
              <a:rPr lang="es-PE" sz="1800" dirty="0"/>
              <a:t>Gestión de ACR y ACP desigual.</a:t>
            </a:r>
            <a:endParaRPr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1048</Words>
  <Application>Microsoft Macintosh PowerPoint</Application>
  <PresentationFormat>Panorámica</PresentationFormat>
  <Paragraphs>144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Calibri</vt:lpstr>
      <vt:lpstr>Arial</vt:lpstr>
      <vt:lpstr>Montserrat</vt:lpstr>
      <vt:lpstr>Simple Light</vt:lpstr>
      <vt:lpstr>Las áreas naturales protegidas en el contexto actual</vt:lpstr>
      <vt:lpstr>Presentación de PowerPoint</vt:lpstr>
      <vt:lpstr>Presentación de PowerPoint</vt:lpstr>
      <vt:lpstr>Presentación de PowerPoint</vt:lpstr>
      <vt:lpstr>Otros hitos</vt:lpstr>
      <vt:lpstr>Hemos avanzado… ¡Y mucho!</vt:lpstr>
      <vt:lpstr>¿Dónde estamos en temas clave?</vt:lpstr>
      <vt:lpstr>Establecimiento</vt:lpstr>
      <vt:lpstr>Gestión</vt:lpstr>
      <vt:lpstr>Monitoreo</vt:lpstr>
      <vt:lpstr>Legislación</vt:lpstr>
      <vt:lpstr>Institucionalidad</vt:lpstr>
      <vt:lpstr>Gobernanza</vt:lpstr>
      <vt:lpstr>Reconocimiento público</vt:lpstr>
      <vt:lpstr>Contexto actual</vt:lpstr>
      <vt:lpstr>Plan Director 2019-2020. Muy buena oportunidad 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áreas naturales protegidas en el contexto actual</dc:title>
  <cp:lastModifiedBy>Microsoft Office User</cp:lastModifiedBy>
  <cp:revision>5</cp:revision>
  <dcterms:modified xsi:type="dcterms:W3CDTF">2019-02-28T00:52:58Z</dcterms:modified>
</cp:coreProperties>
</file>