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1" r:id="rId2"/>
    <p:sldId id="2527" r:id="rId3"/>
    <p:sldId id="306" r:id="rId4"/>
    <p:sldId id="2528" r:id="rId5"/>
    <p:sldId id="2526" r:id="rId6"/>
    <p:sldId id="2539" r:id="rId7"/>
    <p:sldId id="2540" r:id="rId8"/>
    <p:sldId id="2541" r:id="rId9"/>
    <p:sldId id="2529" r:id="rId10"/>
    <p:sldId id="2549" r:id="rId11"/>
    <p:sldId id="2531" r:id="rId12"/>
    <p:sldId id="2546" r:id="rId13"/>
    <p:sldId id="281" r:id="rId14"/>
    <p:sldId id="267" r:id="rId15"/>
    <p:sldId id="331" r:id="rId16"/>
    <p:sldId id="2548" r:id="rId17"/>
    <p:sldId id="2544" r:id="rId18"/>
    <p:sldId id="2533" r:id="rId19"/>
    <p:sldId id="2545" r:id="rId20"/>
  </p:sldIdLst>
  <p:sldSz cx="12192000" cy="6858000"/>
  <p:notesSz cx="7053263" cy="9309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93" autoAdjust="0"/>
    <p:restoredTop sz="93867" autoAdjust="0"/>
  </p:normalViewPr>
  <p:slideViewPr>
    <p:cSldViewPr snapToGrid="0">
      <p:cViewPr varScale="1">
        <p:scale>
          <a:sx n="70" d="100"/>
          <a:sy n="70" d="100"/>
        </p:scale>
        <p:origin x="1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Evolución del presupuesto - SERNANP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Hoja3!$B$4</c:f>
              <c:strCache>
                <c:ptCount val="1"/>
                <c:pt idx="0">
                  <c:v>1: RECURSOS ORDINARIOS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Hoja3!$C$3:$M$3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Hoja3!$C$4:$M$4</c:f>
              <c:numCache>
                <c:formatCode>#,##0</c:formatCode>
                <c:ptCount val="11"/>
                <c:pt idx="0">
                  <c:v>6625030</c:v>
                </c:pt>
                <c:pt idx="1">
                  <c:v>32341530</c:v>
                </c:pt>
                <c:pt idx="2">
                  <c:v>43084550</c:v>
                </c:pt>
                <c:pt idx="3">
                  <c:v>36179213</c:v>
                </c:pt>
                <c:pt idx="4">
                  <c:v>41267057</c:v>
                </c:pt>
                <c:pt idx="5">
                  <c:v>39938029</c:v>
                </c:pt>
                <c:pt idx="6">
                  <c:v>53538303</c:v>
                </c:pt>
                <c:pt idx="7">
                  <c:v>52111783</c:v>
                </c:pt>
                <c:pt idx="8">
                  <c:v>51540905</c:v>
                </c:pt>
                <c:pt idx="9">
                  <c:v>52690858</c:v>
                </c:pt>
                <c:pt idx="10">
                  <c:v>47359748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68-4E29-8040-5DAAAA5D0B74}"/>
            </c:ext>
          </c:extLst>
        </c:ser>
        <c:ser>
          <c:idx val="1"/>
          <c:order val="1"/>
          <c:tx>
            <c:strRef>
              <c:f>Hoja3!$B$5</c:f>
              <c:strCache>
                <c:ptCount val="1"/>
                <c:pt idx="0">
                  <c:v>2: RECURSOS DIRECTAMENTE RECAUDADOS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Hoja3!$C$3:$M$3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Hoja3!$C$5:$M$5</c:f>
              <c:numCache>
                <c:formatCode>#,##0</c:formatCode>
                <c:ptCount val="11"/>
                <c:pt idx="0">
                  <c:v>10328900</c:v>
                </c:pt>
                <c:pt idx="1">
                  <c:v>8366783</c:v>
                </c:pt>
                <c:pt idx="2">
                  <c:v>7300000</c:v>
                </c:pt>
                <c:pt idx="3">
                  <c:v>9212498</c:v>
                </c:pt>
                <c:pt idx="4">
                  <c:v>11404244</c:v>
                </c:pt>
                <c:pt idx="5">
                  <c:v>13127648</c:v>
                </c:pt>
                <c:pt idx="6">
                  <c:v>15496694</c:v>
                </c:pt>
                <c:pt idx="7">
                  <c:v>16415262</c:v>
                </c:pt>
                <c:pt idx="8">
                  <c:v>23984923</c:v>
                </c:pt>
                <c:pt idx="9">
                  <c:v>23027842</c:v>
                </c:pt>
                <c:pt idx="10">
                  <c:v>41281617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68-4E29-8040-5DAAAA5D0B74}"/>
            </c:ext>
          </c:extLst>
        </c:ser>
        <c:ser>
          <c:idx val="2"/>
          <c:order val="2"/>
          <c:tx>
            <c:strRef>
              <c:f>Hoja3!$B$6</c:f>
              <c:strCache>
                <c:ptCount val="1"/>
                <c:pt idx="0">
                  <c:v>3: Recursos por operaciones Oficiales de Crédito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Hoja3!$C$3:$M$3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Hoja3!$C$6:$M$6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1231551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68-4E29-8040-5DAAAA5D0B74}"/>
            </c:ext>
          </c:extLst>
        </c:ser>
        <c:ser>
          <c:idx val="3"/>
          <c:order val="3"/>
          <c:tx>
            <c:strRef>
              <c:f>Hoja3!$B$7</c:f>
              <c:strCache>
                <c:ptCount val="1"/>
                <c:pt idx="0">
                  <c:v>4: DONACIONES Y TRANSFERENCIAS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Hoja3!$C$3:$M$3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Hoja3!$C$7:$M$7</c:f>
              <c:numCache>
                <c:formatCode>#,##0</c:formatCode>
                <c:ptCount val="11"/>
                <c:pt idx="0">
                  <c:v>1462056</c:v>
                </c:pt>
                <c:pt idx="1">
                  <c:v>2038878</c:v>
                </c:pt>
                <c:pt idx="2">
                  <c:v>305630</c:v>
                </c:pt>
                <c:pt idx="3">
                  <c:v>502455</c:v>
                </c:pt>
                <c:pt idx="4">
                  <c:v>679486</c:v>
                </c:pt>
                <c:pt idx="5">
                  <c:v>524777</c:v>
                </c:pt>
                <c:pt idx="6">
                  <c:v>1281462</c:v>
                </c:pt>
                <c:pt idx="7">
                  <c:v>11720887</c:v>
                </c:pt>
                <c:pt idx="8">
                  <c:v>3829359</c:v>
                </c:pt>
                <c:pt idx="9">
                  <c:v>4681396</c:v>
                </c:pt>
                <c:pt idx="10">
                  <c:v>2599544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68-4E29-8040-5DAAAA5D0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2341144"/>
        <c:axId val="432336440"/>
      </c:barChart>
      <c:catAx>
        <c:axId val="43234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2336440"/>
        <c:crosses val="autoZero"/>
        <c:auto val="1"/>
        <c:lblAlgn val="ctr"/>
        <c:lblOffset val="100"/>
        <c:noMultiLvlLbl val="0"/>
      </c:catAx>
      <c:valAx>
        <c:axId val="43233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Soles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2341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23165591@N04/2218425697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hyperlink" Target="https://www.chincha.info/2016/08/gallito-de-las-rocas-en-peligro.html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s://geoinnova.org/blog-territorio/el-agua-fuente-de-vida-manantial-de-salud/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s://en.wikipedia.org/wiki/Pacaya%E2%80%93Samiria" TargetMode="External"/><Relationship Id="rId4" Type="http://schemas.openxmlformats.org/officeDocument/2006/relationships/hyperlink" Target="https://jindetres.blogspot.com/2012/06/agua-sutileza-para-la-vida.html" TargetMode="External"/><Relationship Id="rId9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Roundel_of_Austro-Hungary_1918.svg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hyperlink" Target="https://en.wikipedia.org/wiki/Huayna_Picchu" TargetMode="External"/><Relationship Id="rId1" Type="http://schemas.openxmlformats.org/officeDocument/2006/relationships/image" Target="../media/image16.jpg"/><Relationship Id="rId6" Type="http://schemas.openxmlformats.org/officeDocument/2006/relationships/hyperlink" Target="https://www.eoi.es/blogs/madeon/2013/02/28/compensacion-laboral-y-equidad-interna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ethic.es/2013/04/la-deforestacion-de-la-amazonia-no-se-fren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BBED9-3022-4695-8D8C-CD41661204A5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</dgm:pt>
    <dgm:pt modelId="{961EF6C9-474A-497D-A45B-F5D053BC84B1}">
      <dgm:prSet phldrT="[Texto]" custT="1"/>
      <dgm:spPr/>
      <dgm:t>
        <a:bodyPr/>
        <a:lstStyle/>
        <a:p>
          <a:r>
            <a:rPr lang="es-PE" sz="2000" dirty="0">
              <a:latin typeface="Garamond" panose="02020404030301010803" pitchFamily="18" charset="0"/>
            </a:rPr>
            <a:t>El 60% de las cabeceras de cuenca del país están en ANP.</a:t>
          </a:r>
        </a:p>
        <a:p>
          <a:r>
            <a:rPr lang="es-PE" sz="1400" dirty="0">
              <a:latin typeface="Garamond" panose="02020404030301010803" pitchFamily="18" charset="0"/>
            </a:rPr>
            <a:t>Fuente: ANA. 2008. Delimitación y Codificación de Unidades Hidrográficas del Perú. </a:t>
          </a:r>
        </a:p>
      </dgm:t>
    </dgm:pt>
    <dgm:pt modelId="{9C6DBE47-E5EE-42E4-95AC-5458B008E1ED}" type="parTrans" cxnId="{21B248FE-FE46-47C5-A2E9-7AA5F75C44BD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6562ED26-5F24-4EA7-9C43-A278308A0AF7}" type="sibTrans" cxnId="{21B248FE-FE46-47C5-A2E9-7AA5F75C44BD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D1C716D1-EF21-47BC-B698-DC65E41A31E7}">
      <dgm:prSet phldrT="[Texto]" custT="1"/>
      <dgm:spPr/>
      <dgm:t>
        <a:bodyPr/>
        <a:lstStyle/>
        <a:p>
          <a:r>
            <a:rPr lang="es-PE" sz="1800" dirty="0">
              <a:latin typeface="Garamond" panose="02020404030301010803" pitchFamily="18" charset="0"/>
            </a:rPr>
            <a:t>El 60% de la hidroenergía proviene de ANP.</a:t>
          </a:r>
        </a:p>
        <a:p>
          <a:r>
            <a:rPr lang="es-PE" sz="1400" dirty="0">
              <a:latin typeface="Garamond" panose="02020404030301010803" pitchFamily="18" charset="0"/>
            </a:rPr>
            <a:t>Fuente: </a:t>
          </a:r>
          <a:r>
            <a:rPr lang="en-US" sz="1400" dirty="0">
              <a:latin typeface="Garamond" panose="02020404030301010803" pitchFamily="18" charset="0"/>
            </a:rPr>
            <a:t>León Morales, Fernando. 2007. El </a:t>
          </a:r>
          <a:r>
            <a:rPr lang="en-US" sz="1400" dirty="0" err="1">
              <a:latin typeface="Garamond" panose="02020404030301010803" pitchFamily="18" charset="0"/>
            </a:rPr>
            <a:t>aporte</a:t>
          </a:r>
          <a:r>
            <a:rPr lang="en-US" sz="1400" dirty="0">
              <a:latin typeface="Garamond" panose="02020404030301010803" pitchFamily="18" charset="0"/>
            </a:rPr>
            <a:t> de las </a:t>
          </a:r>
          <a:r>
            <a:rPr lang="en-US" sz="1400" dirty="0" err="1">
              <a:latin typeface="Garamond" panose="02020404030301010803" pitchFamily="18" charset="0"/>
            </a:rPr>
            <a:t>Áreas</a:t>
          </a:r>
          <a:r>
            <a:rPr lang="en-US" sz="1400" dirty="0">
              <a:latin typeface="Garamond" panose="02020404030301010803" pitchFamily="18" charset="0"/>
            </a:rPr>
            <a:t> Naturales </a:t>
          </a:r>
          <a:r>
            <a:rPr lang="en-US" sz="1400" dirty="0" err="1">
              <a:latin typeface="Garamond" panose="02020404030301010803" pitchFamily="18" charset="0"/>
            </a:rPr>
            <a:t>Protegidas</a:t>
          </a:r>
          <a:r>
            <a:rPr lang="en-US" sz="1400" dirty="0">
              <a:latin typeface="Garamond" panose="02020404030301010803" pitchFamily="18" charset="0"/>
            </a:rPr>
            <a:t> a la </a:t>
          </a:r>
          <a:r>
            <a:rPr lang="en-US" sz="1400" dirty="0" err="1">
              <a:latin typeface="Garamond" panose="02020404030301010803" pitchFamily="18" charset="0"/>
            </a:rPr>
            <a:t>Economía</a:t>
          </a:r>
          <a:r>
            <a:rPr lang="en-US" sz="1400" dirty="0">
              <a:latin typeface="Garamond" panose="02020404030301010803" pitchFamily="18" charset="0"/>
            </a:rPr>
            <a:t> Nacional.</a:t>
          </a:r>
          <a:endParaRPr lang="es-PE" sz="1400" dirty="0">
            <a:latin typeface="Garamond" panose="02020404030301010803" pitchFamily="18" charset="0"/>
          </a:endParaRPr>
        </a:p>
      </dgm:t>
    </dgm:pt>
    <dgm:pt modelId="{54BEEE34-46FA-4D1B-8301-3EB7381DD2C5}" type="parTrans" cxnId="{A8F59B80-2E7E-4DDD-B8C4-CBC61983A54F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FD0B1F67-2BB6-42C3-8398-D087168C464D}" type="sibTrans" cxnId="{A8F59B80-2E7E-4DDD-B8C4-CBC61983A54F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311F27C6-DB5B-4D02-B39E-A8EC37BC13E1}">
      <dgm:prSet custT="1"/>
      <dgm:spPr/>
      <dgm:t>
        <a:bodyPr/>
        <a:lstStyle/>
        <a:p>
          <a:r>
            <a:rPr lang="es-PE" sz="1800" dirty="0">
              <a:latin typeface="Garamond" panose="02020404030301010803" pitchFamily="18" charset="0"/>
            </a:rPr>
            <a:t>Un tercio de la población usa el agua de las ANP para consumo humano</a:t>
          </a:r>
          <a:r>
            <a:rPr lang="es-PE" sz="1400" dirty="0">
              <a:latin typeface="Garamond" panose="02020404030301010803" pitchFamily="18" charset="0"/>
            </a:rPr>
            <a:t>.</a:t>
          </a:r>
        </a:p>
        <a:p>
          <a:r>
            <a:rPr lang="es-PE" sz="1400" dirty="0">
              <a:latin typeface="Garamond" panose="02020404030301010803" pitchFamily="18" charset="0"/>
            </a:rPr>
            <a:t>Fuente: Derivado analizando el reporte de: ANA. 2008. Delimitación y Codificación de Unidades Hidrográficas del Perú. </a:t>
          </a:r>
        </a:p>
      </dgm:t>
    </dgm:pt>
    <dgm:pt modelId="{62CCAD0A-6660-4FDD-9293-D51F8530EDDA}" type="parTrans" cxnId="{37A2B541-364F-4528-86F6-0498567CDA93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A873E05C-F769-4F04-B358-9AAFB89E1188}" type="sibTrans" cxnId="{37A2B541-364F-4528-86F6-0498567CDA93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A22F4D66-60A5-45FA-88FB-19A7B0172771}">
      <dgm:prSet phldrT="[Texto]" custT="1"/>
      <dgm:spPr/>
      <dgm:t>
        <a:bodyPr/>
        <a:lstStyle/>
        <a:p>
          <a:r>
            <a:rPr lang="es-PE" sz="1800" dirty="0">
              <a:latin typeface="Garamond" panose="02020404030301010803" pitchFamily="18" charset="0"/>
            </a:rPr>
            <a:t>Perú 1er lugar en diversidad de peces y mariposas, 2do lugar en diversidad de aves. Una muestra representativa de la biodiversidad peruana está en ANP.</a:t>
          </a:r>
        </a:p>
        <a:p>
          <a:r>
            <a:rPr lang="es-PE" sz="1100" dirty="0">
              <a:latin typeface="Garamond" panose="02020404030301010803" pitchFamily="18" charset="0"/>
            </a:rPr>
            <a:t>Fuente: </a:t>
          </a:r>
          <a:r>
            <a:rPr lang="en-US" sz="1100" dirty="0">
              <a:latin typeface="Garamond" panose="02020404030301010803" pitchFamily="18" charset="0"/>
            </a:rPr>
            <a:t>MINAM. 2018. </a:t>
          </a:r>
          <a:r>
            <a:rPr lang="en-US" sz="1100" dirty="0" err="1">
              <a:latin typeface="Garamond" panose="02020404030301010803" pitchFamily="18" charset="0"/>
            </a:rPr>
            <a:t>Conectados</a:t>
          </a:r>
          <a:r>
            <a:rPr lang="en-US" sz="1100" dirty="0">
              <a:latin typeface="Garamond" panose="02020404030301010803" pitchFamily="18" charset="0"/>
            </a:rPr>
            <a:t> por </a:t>
          </a:r>
          <a:r>
            <a:rPr lang="en-US" sz="1100" dirty="0" err="1">
              <a:latin typeface="Garamond" panose="02020404030301010803" pitchFamily="18" charset="0"/>
            </a:rPr>
            <a:t>Naturaleza</a:t>
          </a:r>
          <a:r>
            <a:rPr lang="en-US" sz="1100" dirty="0">
              <a:latin typeface="Garamond" panose="02020404030301010803" pitchFamily="18" charset="0"/>
            </a:rPr>
            <a:t>.</a:t>
          </a:r>
          <a:endParaRPr lang="es-PE" sz="1100" dirty="0">
            <a:latin typeface="Garamond" panose="02020404030301010803" pitchFamily="18" charset="0"/>
          </a:endParaRPr>
        </a:p>
      </dgm:t>
    </dgm:pt>
    <dgm:pt modelId="{F851604F-8280-428D-BC48-71F42FE35FC9}" type="parTrans" cxnId="{00D4A1AA-008B-435D-8967-462231A96262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A3CB5B8E-2EA8-420F-A28D-69B87B2D35DF}" type="sibTrans" cxnId="{00D4A1AA-008B-435D-8967-462231A96262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D4F9703F-DC8A-4B73-8BF0-79BC68D5DE61}">
      <dgm:prSet phldrT="[Texto]" custT="1"/>
      <dgm:spPr/>
      <dgm:t>
        <a:bodyPr/>
        <a:lstStyle/>
        <a:p>
          <a:r>
            <a:rPr lang="es-PE" sz="1800" dirty="0">
              <a:latin typeface="Garamond" panose="02020404030301010803" pitchFamily="18" charset="0"/>
            </a:rPr>
            <a:t>23% de stock de carbono de bosques amazónicos está en ANP.</a:t>
          </a:r>
        </a:p>
        <a:p>
          <a:r>
            <a:rPr lang="es-PE" sz="1200" dirty="0">
              <a:latin typeface="Garamond" panose="02020404030301010803" pitchFamily="18" charset="0"/>
            </a:rPr>
            <a:t>Fuente: </a:t>
          </a:r>
          <a:r>
            <a:rPr lang="es-ES" sz="1200" dirty="0">
              <a:latin typeface="Garamond" panose="02020404030301010803" pitchFamily="18" charset="0"/>
            </a:rPr>
            <a:t>MINAM. 2016. </a:t>
          </a:r>
          <a:r>
            <a:rPr lang="es-ES" sz="1200" dirty="0" err="1">
              <a:latin typeface="Garamond" panose="02020404030301010803" pitchFamily="18" charset="0"/>
            </a:rPr>
            <a:t>Peru’s</a:t>
          </a:r>
          <a:r>
            <a:rPr lang="es-ES" sz="1200" dirty="0">
              <a:latin typeface="Garamond" panose="02020404030301010803" pitchFamily="18" charset="0"/>
            </a:rPr>
            <a:t> </a:t>
          </a:r>
          <a:r>
            <a:rPr lang="es-ES" sz="1200" dirty="0" err="1">
              <a:latin typeface="Garamond" panose="02020404030301010803" pitchFamily="18" charset="0"/>
            </a:rPr>
            <a:t>Submission</a:t>
          </a:r>
          <a:r>
            <a:rPr lang="es-ES" sz="1200" dirty="0">
              <a:latin typeface="Garamond" panose="02020404030301010803" pitchFamily="18" charset="0"/>
            </a:rPr>
            <a:t> </a:t>
          </a:r>
          <a:r>
            <a:rPr lang="es-ES" sz="1200" dirty="0" err="1">
              <a:latin typeface="Garamond" panose="02020404030301010803" pitchFamily="18" charset="0"/>
            </a:rPr>
            <a:t>of</a:t>
          </a:r>
          <a:r>
            <a:rPr lang="es-ES" sz="1200" dirty="0">
              <a:latin typeface="Garamond" panose="02020404030301010803" pitchFamily="18" charset="0"/>
            </a:rPr>
            <a:t> a Forest Reference </a:t>
          </a:r>
          <a:r>
            <a:rPr lang="es-ES" sz="1200" dirty="0" err="1">
              <a:latin typeface="Garamond" panose="02020404030301010803" pitchFamily="18" charset="0"/>
            </a:rPr>
            <a:t>Emission</a:t>
          </a:r>
          <a:r>
            <a:rPr lang="es-ES" sz="1200" dirty="0">
              <a:latin typeface="Garamond" panose="02020404030301010803" pitchFamily="18" charset="0"/>
            </a:rPr>
            <a:t> </a:t>
          </a:r>
          <a:r>
            <a:rPr lang="es-ES" sz="1200" dirty="0" err="1">
              <a:latin typeface="Garamond" panose="02020404030301010803" pitchFamily="18" charset="0"/>
            </a:rPr>
            <a:t>Level</a:t>
          </a:r>
          <a:r>
            <a:rPr lang="es-ES" sz="1200" dirty="0">
              <a:latin typeface="Garamond" panose="02020404030301010803" pitchFamily="18" charset="0"/>
            </a:rPr>
            <a:t> (FREL) </a:t>
          </a:r>
          <a:r>
            <a:rPr lang="es-ES" sz="1200" dirty="0" err="1">
              <a:latin typeface="Garamond" panose="02020404030301010803" pitchFamily="18" charset="0"/>
            </a:rPr>
            <a:t>for</a:t>
          </a:r>
          <a:r>
            <a:rPr lang="es-ES" sz="1200" dirty="0">
              <a:latin typeface="Garamond" panose="02020404030301010803" pitchFamily="18" charset="0"/>
            </a:rPr>
            <a:t> </a:t>
          </a:r>
          <a:r>
            <a:rPr lang="es-ES" sz="1200" dirty="0" err="1">
              <a:latin typeface="Garamond" panose="02020404030301010803" pitchFamily="18" charset="0"/>
            </a:rPr>
            <a:t>Reducing</a:t>
          </a:r>
          <a:r>
            <a:rPr lang="es-ES" sz="1200" dirty="0">
              <a:latin typeface="Garamond" panose="02020404030301010803" pitchFamily="18" charset="0"/>
            </a:rPr>
            <a:t> </a:t>
          </a:r>
          <a:r>
            <a:rPr lang="es-ES" sz="1200" dirty="0" err="1">
              <a:latin typeface="Garamond" panose="02020404030301010803" pitchFamily="18" charset="0"/>
            </a:rPr>
            <a:t>Emissions</a:t>
          </a:r>
          <a:r>
            <a:rPr lang="es-ES" sz="1200" dirty="0">
              <a:latin typeface="Garamond" panose="02020404030301010803" pitchFamily="18" charset="0"/>
            </a:rPr>
            <a:t> </a:t>
          </a:r>
          <a:r>
            <a:rPr lang="es-ES" sz="1200" dirty="0" err="1">
              <a:latin typeface="Garamond" panose="02020404030301010803" pitchFamily="18" charset="0"/>
            </a:rPr>
            <a:t>From</a:t>
          </a:r>
          <a:r>
            <a:rPr lang="es-ES" sz="1200" dirty="0">
              <a:latin typeface="Garamond" panose="02020404030301010803" pitchFamily="18" charset="0"/>
            </a:rPr>
            <a:t> </a:t>
          </a:r>
          <a:r>
            <a:rPr lang="es-ES" sz="1200" dirty="0" err="1">
              <a:latin typeface="Garamond" panose="02020404030301010803" pitchFamily="18" charset="0"/>
            </a:rPr>
            <a:t>Deforestation</a:t>
          </a:r>
          <a:r>
            <a:rPr lang="es-ES" sz="1200" dirty="0">
              <a:latin typeface="Garamond" panose="02020404030301010803" pitchFamily="18" charset="0"/>
            </a:rPr>
            <a:t> in </a:t>
          </a:r>
          <a:r>
            <a:rPr lang="es-ES" sz="1200" dirty="0" err="1">
              <a:latin typeface="Garamond" panose="02020404030301010803" pitchFamily="18" charset="0"/>
            </a:rPr>
            <a:t>the</a:t>
          </a:r>
          <a:r>
            <a:rPr lang="es-ES" sz="1200" dirty="0">
              <a:latin typeface="Garamond" panose="02020404030301010803" pitchFamily="18" charset="0"/>
            </a:rPr>
            <a:t> Peruvian Amazon</a:t>
          </a:r>
          <a:endParaRPr lang="es-PE" sz="1200" dirty="0">
            <a:latin typeface="Garamond" panose="02020404030301010803" pitchFamily="18" charset="0"/>
          </a:endParaRPr>
        </a:p>
      </dgm:t>
    </dgm:pt>
    <dgm:pt modelId="{922EC4F4-F981-4E61-9873-C1BB67F5FA88}" type="parTrans" cxnId="{E597BDA5-5655-4DA6-8953-8AA1B4D83DDE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3E345372-C6B5-433D-8A12-4ACDD580FD52}" type="sibTrans" cxnId="{E597BDA5-5655-4DA6-8953-8AA1B4D83DDE}">
      <dgm:prSet/>
      <dgm:spPr/>
      <dgm:t>
        <a:bodyPr/>
        <a:lstStyle/>
        <a:p>
          <a:endParaRPr lang="es-PE">
            <a:latin typeface="Garamond" panose="02020404030301010803" pitchFamily="18" charset="0"/>
          </a:endParaRPr>
        </a:p>
      </dgm:t>
    </dgm:pt>
    <dgm:pt modelId="{76846053-EAB5-4C11-94C3-9653B728DD97}" type="pres">
      <dgm:prSet presAssocID="{1B7BBED9-3022-4695-8D8C-CD41661204A5}" presName="linearFlow" presStyleCnt="0">
        <dgm:presLayoutVars>
          <dgm:dir/>
          <dgm:resizeHandles val="exact"/>
        </dgm:presLayoutVars>
      </dgm:prSet>
      <dgm:spPr/>
    </dgm:pt>
    <dgm:pt modelId="{BBC3B5BA-E36B-4E4F-9112-F40CB6116391}" type="pres">
      <dgm:prSet presAssocID="{A22F4D66-60A5-45FA-88FB-19A7B0172771}" presName="composite" presStyleCnt="0"/>
      <dgm:spPr/>
    </dgm:pt>
    <dgm:pt modelId="{94311639-5742-4860-A1A7-0C404A56F6AF}" type="pres">
      <dgm:prSet presAssocID="{A22F4D66-60A5-45FA-88FB-19A7B0172771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30000" r="-30000"/>
          </a:stretch>
        </a:blipFill>
      </dgm:spPr>
    </dgm:pt>
    <dgm:pt modelId="{68ACF274-63D5-44BA-A010-5CEB1F808553}" type="pres">
      <dgm:prSet presAssocID="{A22F4D66-60A5-45FA-88FB-19A7B017277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934ECFD-710F-4041-BC6C-EEEA25CB0450}" type="pres">
      <dgm:prSet presAssocID="{A3CB5B8E-2EA8-420F-A28D-69B87B2D35DF}" presName="spacing" presStyleCnt="0"/>
      <dgm:spPr/>
    </dgm:pt>
    <dgm:pt modelId="{2E38C85C-823E-4660-8ED2-849D2DB21D8F}" type="pres">
      <dgm:prSet presAssocID="{961EF6C9-474A-497D-A45B-F5D053BC84B1}" presName="composite" presStyleCnt="0"/>
      <dgm:spPr/>
    </dgm:pt>
    <dgm:pt modelId="{618855C7-CEAA-4B94-9999-A738A6FB55D1}" type="pres">
      <dgm:prSet presAssocID="{961EF6C9-474A-497D-A45B-F5D053BC84B1}" presName="imgShp" presStyleLbl="fgImgPlac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24000" r="-24000"/>
          </a:stretch>
        </a:blipFill>
      </dgm:spPr>
    </dgm:pt>
    <dgm:pt modelId="{33591CFD-B0BF-4335-9883-CCF4204F9E5A}" type="pres">
      <dgm:prSet presAssocID="{961EF6C9-474A-497D-A45B-F5D053BC84B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8607D1-763F-4427-B200-6B6B615829C1}" type="pres">
      <dgm:prSet presAssocID="{6562ED26-5F24-4EA7-9C43-A278308A0AF7}" presName="spacing" presStyleCnt="0"/>
      <dgm:spPr/>
    </dgm:pt>
    <dgm:pt modelId="{65B9F660-5E23-4E50-92DF-57CDA80F954D}" type="pres">
      <dgm:prSet presAssocID="{311F27C6-DB5B-4D02-B39E-A8EC37BC13E1}" presName="composite" presStyleCnt="0"/>
      <dgm:spPr/>
    </dgm:pt>
    <dgm:pt modelId="{59E90A0C-9AD5-4DD2-9E58-E6A03CB691BB}" type="pres">
      <dgm:prSet presAssocID="{311F27C6-DB5B-4D02-B39E-A8EC37BC13E1}" presName="imgShp" presStyleLbl="fgImgPlac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45000" r="-45000"/>
          </a:stretch>
        </a:blipFill>
      </dgm:spPr>
    </dgm:pt>
    <dgm:pt modelId="{983EDFEC-4CA7-45BF-82FA-36E3174C65E3}" type="pres">
      <dgm:prSet presAssocID="{311F27C6-DB5B-4D02-B39E-A8EC37BC13E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30E7A4-E6FE-422A-8B23-B80C7A4F9489}" type="pres">
      <dgm:prSet presAssocID="{A873E05C-F769-4F04-B358-9AAFB89E1188}" presName="spacing" presStyleCnt="0"/>
      <dgm:spPr/>
    </dgm:pt>
    <dgm:pt modelId="{3D97759F-1E54-4B96-8A4D-F5E64A9892E5}" type="pres">
      <dgm:prSet presAssocID="{D1C716D1-EF21-47BC-B698-DC65E41A31E7}" presName="composite" presStyleCnt="0"/>
      <dgm:spPr/>
    </dgm:pt>
    <dgm:pt modelId="{59B5A168-0DEF-4E58-B916-8D338ED9B107}" type="pres">
      <dgm:prSet presAssocID="{D1C716D1-EF21-47BC-B698-DC65E41A31E7}" presName="imgShp" presStyleLbl="fgImgPlac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t="-26000" b="-26000"/>
          </a:stretch>
        </a:blipFill>
      </dgm:spPr>
    </dgm:pt>
    <dgm:pt modelId="{5127AC50-20FF-4418-8DF9-A7FF894AC43C}" type="pres">
      <dgm:prSet presAssocID="{D1C716D1-EF21-47BC-B698-DC65E41A31E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C7C32C-AE0D-41BB-A14A-0B1403248D70}" type="pres">
      <dgm:prSet presAssocID="{FD0B1F67-2BB6-42C3-8398-D087168C464D}" presName="spacing" presStyleCnt="0"/>
      <dgm:spPr/>
    </dgm:pt>
    <dgm:pt modelId="{E3E6FB27-6EBD-4F42-B2E9-03DA24B5DBC4}" type="pres">
      <dgm:prSet presAssocID="{D4F9703F-DC8A-4B73-8BF0-79BC68D5DE61}" presName="composite" presStyleCnt="0"/>
      <dgm:spPr/>
    </dgm:pt>
    <dgm:pt modelId="{7C4223E1-E981-4984-B598-9E41F7E94243}" type="pres">
      <dgm:prSet presAssocID="{D4F9703F-DC8A-4B73-8BF0-79BC68D5DE61}" presName="imgShp" presStyleLbl="fgImgPlac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>
            <a:fillRect l="-39000" r="-39000"/>
          </a:stretch>
        </a:blipFill>
      </dgm:spPr>
    </dgm:pt>
    <dgm:pt modelId="{BDDAFEA4-8B13-48E8-BA7A-40CC768AFB7E}" type="pres">
      <dgm:prSet presAssocID="{D4F9703F-DC8A-4B73-8BF0-79BC68D5DE61}" presName="txShp" presStyleLbl="node1" presStyleIdx="4" presStyleCnt="5" custLinFactNeighborX="-62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3F3F534-8C14-4046-BF63-4C84EFC40697}" type="presOf" srcId="{1B7BBED9-3022-4695-8D8C-CD41661204A5}" destId="{76846053-EAB5-4C11-94C3-9653B728DD97}" srcOrd="0" destOrd="0" presId="urn:microsoft.com/office/officeart/2005/8/layout/vList3"/>
    <dgm:cxn modelId="{69E4B576-F7DB-4883-BD4C-C6040370D491}" type="presOf" srcId="{A22F4D66-60A5-45FA-88FB-19A7B0172771}" destId="{68ACF274-63D5-44BA-A010-5CEB1F808553}" srcOrd="0" destOrd="0" presId="urn:microsoft.com/office/officeart/2005/8/layout/vList3"/>
    <dgm:cxn modelId="{44BB26AF-F6F2-48C9-AB72-C1097D3FDB2C}" type="presOf" srcId="{311F27C6-DB5B-4D02-B39E-A8EC37BC13E1}" destId="{983EDFEC-4CA7-45BF-82FA-36E3174C65E3}" srcOrd="0" destOrd="0" presId="urn:microsoft.com/office/officeart/2005/8/layout/vList3"/>
    <dgm:cxn modelId="{00D4A1AA-008B-435D-8967-462231A96262}" srcId="{1B7BBED9-3022-4695-8D8C-CD41661204A5}" destId="{A22F4D66-60A5-45FA-88FB-19A7B0172771}" srcOrd="0" destOrd="0" parTransId="{F851604F-8280-428D-BC48-71F42FE35FC9}" sibTransId="{A3CB5B8E-2EA8-420F-A28D-69B87B2D35DF}"/>
    <dgm:cxn modelId="{A8F59B80-2E7E-4DDD-B8C4-CBC61983A54F}" srcId="{1B7BBED9-3022-4695-8D8C-CD41661204A5}" destId="{D1C716D1-EF21-47BC-B698-DC65E41A31E7}" srcOrd="3" destOrd="0" parTransId="{54BEEE34-46FA-4D1B-8301-3EB7381DD2C5}" sibTransId="{FD0B1F67-2BB6-42C3-8398-D087168C464D}"/>
    <dgm:cxn modelId="{A348CA0F-261F-4BCD-A30F-BD099529D76D}" type="presOf" srcId="{D1C716D1-EF21-47BC-B698-DC65E41A31E7}" destId="{5127AC50-20FF-4418-8DF9-A7FF894AC43C}" srcOrd="0" destOrd="0" presId="urn:microsoft.com/office/officeart/2005/8/layout/vList3"/>
    <dgm:cxn modelId="{D33B0089-52D9-4FCE-8844-5A782FE4134D}" type="presOf" srcId="{D4F9703F-DC8A-4B73-8BF0-79BC68D5DE61}" destId="{BDDAFEA4-8B13-48E8-BA7A-40CC768AFB7E}" srcOrd="0" destOrd="0" presId="urn:microsoft.com/office/officeart/2005/8/layout/vList3"/>
    <dgm:cxn modelId="{E597BDA5-5655-4DA6-8953-8AA1B4D83DDE}" srcId="{1B7BBED9-3022-4695-8D8C-CD41661204A5}" destId="{D4F9703F-DC8A-4B73-8BF0-79BC68D5DE61}" srcOrd="4" destOrd="0" parTransId="{922EC4F4-F981-4E61-9873-C1BB67F5FA88}" sibTransId="{3E345372-C6B5-433D-8A12-4ACDD580FD52}"/>
    <dgm:cxn modelId="{1EA687E1-5C67-4130-8578-38A145239C80}" type="presOf" srcId="{961EF6C9-474A-497D-A45B-F5D053BC84B1}" destId="{33591CFD-B0BF-4335-9883-CCF4204F9E5A}" srcOrd="0" destOrd="0" presId="urn:microsoft.com/office/officeart/2005/8/layout/vList3"/>
    <dgm:cxn modelId="{37A2B541-364F-4528-86F6-0498567CDA93}" srcId="{1B7BBED9-3022-4695-8D8C-CD41661204A5}" destId="{311F27C6-DB5B-4D02-B39E-A8EC37BC13E1}" srcOrd="2" destOrd="0" parTransId="{62CCAD0A-6660-4FDD-9293-D51F8530EDDA}" sibTransId="{A873E05C-F769-4F04-B358-9AAFB89E1188}"/>
    <dgm:cxn modelId="{21B248FE-FE46-47C5-A2E9-7AA5F75C44BD}" srcId="{1B7BBED9-3022-4695-8D8C-CD41661204A5}" destId="{961EF6C9-474A-497D-A45B-F5D053BC84B1}" srcOrd="1" destOrd="0" parTransId="{9C6DBE47-E5EE-42E4-95AC-5458B008E1ED}" sibTransId="{6562ED26-5F24-4EA7-9C43-A278308A0AF7}"/>
    <dgm:cxn modelId="{40D15A2A-AB6A-4DC7-B288-7FDA1587C93A}" type="presParOf" srcId="{76846053-EAB5-4C11-94C3-9653B728DD97}" destId="{BBC3B5BA-E36B-4E4F-9112-F40CB6116391}" srcOrd="0" destOrd="0" presId="urn:microsoft.com/office/officeart/2005/8/layout/vList3"/>
    <dgm:cxn modelId="{DA36E569-A3C6-44CB-9F73-23029F6AC1A6}" type="presParOf" srcId="{BBC3B5BA-E36B-4E4F-9112-F40CB6116391}" destId="{94311639-5742-4860-A1A7-0C404A56F6AF}" srcOrd="0" destOrd="0" presId="urn:microsoft.com/office/officeart/2005/8/layout/vList3"/>
    <dgm:cxn modelId="{875A8207-0397-4E9F-B60F-7DEEB4D7DA89}" type="presParOf" srcId="{BBC3B5BA-E36B-4E4F-9112-F40CB6116391}" destId="{68ACF274-63D5-44BA-A010-5CEB1F808553}" srcOrd="1" destOrd="0" presId="urn:microsoft.com/office/officeart/2005/8/layout/vList3"/>
    <dgm:cxn modelId="{0B91E866-4EEB-49A4-8154-C8B62AB13E7B}" type="presParOf" srcId="{76846053-EAB5-4C11-94C3-9653B728DD97}" destId="{7934ECFD-710F-4041-BC6C-EEEA25CB0450}" srcOrd="1" destOrd="0" presId="urn:microsoft.com/office/officeart/2005/8/layout/vList3"/>
    <dgm:cxn modelId="{11262146-2442-4F14-8BB5-539356D6379E}" type="presParOf" srcId="{76846053-EAB5-4C11-94C3-9653B728DD97}" destId="{2E38C85C-823E-4660-8ED2-849D2DB21D8F}" srcOrd="2" destOrd="0" presId="urn:microsoft.com/office/officeart/2005/8/layout/vList3"/>
    <dgm:cxn modelId="{36DEB5D1-4975-4D42-9E15-81C9EAC95EA5}" type="presParOf" srcId="{2E38C85C-823E-4660-8ED2-849D2DB21D8F}" destId="{618855C7-CEAA-4B94-9999-A738A6FB55D1}" srcOrd="0" destOrd="0" presId="urn:microsoft.com/office/officeart/2005/8/layout/vList3"/>
    <dgm:cxn modelId="{C9600E88-6D5F-43A5-9761-3B653CA33C42}" type="presParOf" srcId="{2E38C85C-823E-4660-8ED2-849D2DB21D8F}" destId="{33591CFD-B0BF-4335-9883-CCF4204F9E5A}" srcOrd="1" destOrd="0" presId="urn:microsoft.com/office/officeart/2005/8/layout/vList3"/>
    <dgm:cxn modelId="{D9C20C79-4EEC-4F81-BFC3-22738971FD37}" type="presParOf" srcId="{76846053-EAB5-4C11-94C3-9653B728DD97}" destId="{FE8607D1-763F-4427-B200-6B6B615829C1}" srcOrd="3" destOrd="0" presId="urn:microsoft.com/office/officeart/2005/8/layout/vList3"/>
    <dgm:cxn modelId="{CB659CA2-EBF7-4AC2-8EB6-D66BA7EEAC9B}" type="presParOf" srcId="{76846053-EAB5-4C11-94C3-9653B728DD97}" destId="{65B9F660-5E23-4E50-92DF-57CDA80F954D}" srcOrd="4" destOrd="0" presId="urn:microsoft.com/office/officeart/2005/8/layout/vList3"/>
    <dgm:cxn modelId="{91625BDA-5791-4912-8E4F-EDCD4E3F004E}" type="presParOf" srcId="{65B9F660-5E23-4E50-92DF-57CDA80F954D}" destId="{59E90A0C-9AD5-4DD2-9E58-E6A03CB691BB}" srcOrd="0" destOrd="0" presId="urn:microsoft.com/office/officeart/2005/8/layout/vList3"/>
    <dgm:cxn modelId="{6B49A135-B18C-405B-B592-F07F3226AA70}" type="presParOf" srcId="{65B9F660-5E23-4E50-92DF-57CDA80F954D}" destId="{983EDFEC-4CA7-45BF-82FA-36E3174C65E3}" srcOrd="1" destOrd="0" presId="urn:microsoft.com/office/officeart/2005/8/layout/vList3"/>
    <dgm:cxn modelId="{484A049C-FB38-414C-9050-7EEE0294C57D}" type="presParOf" srcId="{76846053-EAB5-4C11-94C3-9653B728DD97}" destId="{2D30E7A4-E6FE-422A-8B23-B80C7A4F9489}" srcOrd="5" destOrd="0" presId="urn:microsoft.com/office/officeart/2005/8/layout/vList3"/>
    <dgm:cxn modelId="{96C12F33-5FA2-4FE3-ACE7-03833D571E1F}" type="presParOf" srcId="{76846053-EAB5-4C11-94C3-9653B728DD97}" destId="{3D97759F-1E54-4B96-8A4D-F5E64A9892E5}" srcOrd="6" destOrd="0" presId="urn:microsoft.com/office/officeart/2005/8/layout/vList3"/>
    <dgm:cxn modelId="{9AD0BF79-9838-4D39-9F0D-994D3EE0F6D1}" type="presParOf" srcId="{3D97759F-1E54-4B96-8A4D-F5E64A9892E5}" destId="{59B5A168-0DEF-4E58-B916-8D338ED9B107}" srcOrd="0" destOrd="0" presId="urn:microsoft.com/office/officeart/2005/8/layout/vList3"/>
    <dgm:cxn modelId="{73BF9B71-89B6-4AF6-92AA-C46213A18A6C}" type="presParOf" srcId="{3D97759F-1E54-4B96-8A4D-F5E64A9892E5}" destId="{5127AC50-20FF-4418-8DF9-A7FF894AC43C}" srcOrd="1" destOrd="0" presId="urn:microsoft.com/office/officeart/2005/8/layout/vList3"/>
    <dgm:cxn modelId="{C4279D37-5041-4125-838C-A7C19164EB0D}" type="presParOf" srcId="{76846053-EAB5-4C11-94C3-9653B728DD97}" destId="{2FC7C32C-AE0D-41BB-A14A-0B1403248D70}" srcOrd="7" destOrd="0" presId="urn:microsoft.com/office/officeart/2005/8/layout/vList3"/>
    <dgm:cxn modelId="{FA9BE6AA-5354-4F11-97D8-C53BA86E4B61}" type="presParOf" srcId="{76846053-EAB5-4C11-94C3-9653B728DD97}" destId="{E3E6FB27-6EBD-4F42-B2E9-03DA24B5DBC4}" srcOrd="8" destOrd="0" presId="urn:microsoft.com/office/officeart/2005/8/layout/vList3"/>
    <dgm:cxn modelId="{06F8D786-C183-443D-A692-6D35B24C8494}" type="presParOf" srcId="{E3E6FB27-6EBD-4F42-B2E9-03DA24B5DBC4}" destId="{7C4223E1-E981-4984-B598-9E41F7E94243}" srcOrd="0" destOrd="0" presId="urn:microsoft.com/office/officeart/2005/8/layout/vList3"/>
    <dgm:cxn modelId="{2CDD9743-873D-4B20-B33E-58A764264A2C}" type="presParOf" srcId="{E3E6FB27-6EBD-4F42-B2E9-03DA24B5DBC4}" destId="{BDDAFEA4-8B13-48E8-BA7A-40CC768AFB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E26CC-6A9B-4C9F-ADCB-FA43200003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C77781F3-2F71-4D08-A71F-FBC7AD84C5D3}">
      <dgm:prSet phldrT="[Texto]" custT="1"/>
      <dgm:spPr/>
      <dgm:t>
        <a:bodyPr/>
        <a:lstStyle/>
        <a:p>
          <a:r>
            <a:rPr lang="es-PE" sz="1200"/>
            <a:t>Nivel básico:</a:t>
          </a:r>
        </a:p>
        <a:p>
          <a:r>
            <a:rPr lang="es-PE" sz="1200"/>
            <a:t>Condiciones habilitantes</a:t>
          </a:r>
        </a:p>
      </dgm:t>
    </dgm:pt>
    <dgm:pt modelId="{0BCE9C34-4C66-4624-9420-0CECEFCA61CD}" type="parTrans" cxnId="{563169DD-B865-4CD9-9C74-C5CB33C285FD}">
      <dgm:prSet/>
      <dgm:spPr/>
      <dgm:t>
        <a:bodyPr/>
        <a:lstStyle/>
        <a:p>
          <a:endParaRPr lang="es-PE" sz="1200"/>
        </a:p>
      </dgm:t>
    </dgm:pt>
    <dgm:pt modelId="{0DF6806A-2DAE-404B-929F-FB5B5F646C82}" type="sibTrans" cxnId="{563169DD-B865-4CD9-9C74-C5CB33C285FD}">
      <dgm:prSet/>
      <dgm:spPr/>
      <dgm:t>
        <a:bodyPr/>
        <a:lstStyle/>
        <a:p>
          <a:endParaRPr lang="es-PE" sz="1200"/>
        </a:p>
      </dgm:t>
    </dgm:pt>
    <dgm:pt modelId="{54A23579-8E9D-4DE5-BA98-98AE90C4C1BA}">
      <dgm:prSet phldrT="[Texto]" custT="1"/>
      <dgm:spPr/>
      <dgm:t>
        <a:bodyPr/>
        <a:lstStyle/>
        <a:p>
          <a:r>
            <a:rPr lang="es-PE" sz="1200"/>
            <a:t>Jefe de ANP designado</a:t>
          </a:r>
        </a:p>
      </dgm:t>
    </dgm:pt>
    <dgm:pt modelId="{8E491056-BA0E-4101-98C0-3EC268CCF1AC}" type="parTrans" cxnId="{F0FC8EC5-71A3-4746-9DE3-1E781D5A854A}">
      <dgm:prSet/>
      <dgm:spPr/>
      <dgm:t>
        <a:bodyPr/>
        <a:lstStyle/>
        <a:p>
          <a:endParaRPr lang="es-PE" sz="1200"/>
        </a:p>
      </dgm:t>
    </dgm:pt>
    <dgm:pt modelId="{61C4FF35-41FD-471F-8696-1C6B44F50FD9}" type="sibTrans" cxnId="{F0FC8EC5-71A3-4746-9DE3-1E781D5A854A}">
      <dgm:prSet/>
      <dgm:spPr/>
      <dgm:t>
        <a:bodyPr/>
        <a:lstStyle/>
        <a:p>
          <a:endParaRPr lang="es-PE" sz="1200"/>
        </a:p>
      </dgm:t>
    </dgm:pt>
    <dgm:pt modelId="{A61563F7-C943-4045-9DFE-2112ED7C6856}">
      <dgm:prSet phldrT="[Texto]" custT="1"/>
      <dgm:spPr/>
      <dgm:t>
        <a:bodyPr/>
        <a:lstStyle/>
        <a:p>
          <a:r>
            <a:rPr lang="es-PE" sz="1200" i="0"/>
            <a:t>Comite de gestión operativo</a:t>
          </a:r>
        </a:p>
      </dgm:t>
    </dgm:pt>
    <dgm:pt modelId="{65B826E5-4BAB-4311-8B6E-2CA54063BD22}" type="parTrans" cxnId="{58076F13-0820-4050-89EF-B71FDDD82DE9}">
      <dgm:prSet/>
      <dgm:spPr/>
      <dgm:t>
        <a:bodyPr/>
        <a:lstStyle/>
        <a:p>
          <a:endParaRPr lang="es-PE" sz="1200"/>
        </a:p>
      </dgm:t>
    </dgm:pt>
    <dgm:pt modelId="{F9EA04A9-5609-4A20-91BF-C09EFA585DD9}" type="sibTrans" cxnId="{58076F13-0820-4050-89EF-B71FDDD82DE9}">
      <dgm:prSet/>
      <dgm:spPr/>
      <dgm:t>
        <a:bodyPr/>
        <a:lstStyle/>
        <a:p>
          <a:endParaRPr lang="es-PE" sz="1200"/>
        </a:p>
      </dgm:t>
    </dgm:pt>
    <dgm:pt modelId="{DDD10E13-5A1A-443F-8A22-89B8289BE906}">
      <dgm:prSet phldrT="[Texto]" custT="1"/>
      <dgm:spPr/>
      <dgm:t>
        <a:bodyPr/>
        <a:lstStyle/>
        <a:p>
          <a:r>
            <a:rPr lang="es-PE" sz="1200"/>
            <a:t>Nivel estructural:</a:t>
          </a:r>
        </a:p>
        <a:p>
          <a:r>
            <a:rPr lang="es-PE" sz="1200"/>
            <a:t>Condiciones habilitantes</a:t>
          </a:r>
        </a:p>
      </dgm:t>
    </dgm:pt>
    <dgm:pt modelId="{BDA246EF-85CF-4A61-98D8-75854B98C2A8}" type="parTrans" cxnId="{118AEB3B-09B6-4BF8-8E62-97359B42ED58}">
      <dgm:prSet/>
      <dgm:spPr/>
      <dgm:t>
        <a:bodyPr/>
        <a:lstStyle/>
        <a:p>
          <a:endParaRPr lang="es-PE" sz="1200"/>
        </a:p>
      </dgm:t>
    </dgm:pt>
    <dgm:pt modelId="{B523B5F7-1EB0-414B-80A6-41F66D8E2C0B}" type="sibTrans" cxnId="{118AEB3B-09B6-4BF8-8E62-97359B42ED58}">
      <dgm:prSet/>
      <dgm:spPr/>
      <dgm:t>
        <a:bodyPr/>
        <a:lstStyle/>
        <a:p>
          <a:endParaRPr lang="es-PE" sz="1200"/>
        </a:p>
      </dgm:t>
    </dgm:pt>
    <dgm:pt modelId="{88177F78-B5E1-4058-A6A7-0C4B2793AE74}">
      <dgm:prSet phldrT="[Texto]" custT="1"/>
      <dgm:spPr/>
      <dgm:t>
        <a:bodyPr/>
        <a:lstStyle/>
        <a:p>
          <a:r>
            <a:rPr lang="es-PE" sz="1200" i="0"/>
            <a:t>Sistema de vigilancia y control efectivo</a:t>
          </a:r>
        </a:p>
      </dgm:t>
    </dgm:pt>
    <dgm:pt modelId="{68DBC441-EEE9-4F0E-BCD6-AD0C0116FDB9}" type="parTrans" cxnId="{0362C9CD-5443-45BA-8353-278A1CB222AB}">
      <dgm:prSet/>
      <dgm:spPr/>
      <dgm:t>
        <a:bodyPr/>
        <a:lstStyle/>
        <a:p>
          <a:endParaRPr lang="es-PE" sz="1200"/>
        </a:p>
      </dgm:t>
    </dgm:pt>
    <dgm:pt modelId="{EDCB7387-4FFD-4A9D-9022-B081A4D44AC2}" type="sibTrans" cxnId="{0362C9CD-5443-45BA-8353-278A1CB222AB}">
      <dgm:prSet/>
      <dgm:spPr/>
      <dgm:t>
        <a:bodyPr/>
        <a:lstStyle/>
        <a:p>
          <a:endParaRPr lang="es-PE" sz="1200"/>
        </a:p>
      </dgm:t>
    </dgm:pt>
    <dgm:pt modelId="{F9E85163-6555-4EFE-B662-D91C1A437B7A}">
      <dgm:prSet phldrT="[Texto]" custT="1"/>
      <dgm:spPr/>
      <dgm:t>
        <a:bodyPr/>
        <a:lstStyle/>
        <a:p>
          <a:r>
            <a:rPr lang="es-PE" sz="1200"/>
            <a:t>Sistema de monitoreo </a:t>
          </a:r>
          <a:r>
            <a:rPr lang="es-PE" sz="1200" i="0"/>
            <a:t>ambiental efectivo</a:t>
          </a:r>
        </a:p>
      </dgm:t>
    </dgm:pt>
    <dgm:pt modelId="{EE2CB56E-DC6C-4CED-9B85-C82E3FB6D0CC}" type="parTrans" cxnId="{3B675895-841F-448A-9134-2B017B0F4A10}">
      <dgm:prSet/>
      <dgm:spPr/>
      <dgm:t>
        <a:bodyPr/>
        <a:lstStyle/>
        <a:p>
          <a:endParaRPr lang="es-PE" sz="1200"/>
        </a:p>
      </dgm:t>
    </dgm:pt>
    <dgm:pt modelId="{02CF151E-198C-4698-BA56-6EAAC6956B1B}" type="sibTrans" cxnId="{3B675895-841F-448A-9134-2B017B0F4A10}">
      <dgm:prSet/>
      <dgm:spPr/>
      <dgm:t>
        <a:bodyPr/>
        <a:lstStyle/>
        <a:p>
          <a:endParaRPr lang="es-PE" sz="1200"/>
        </a:p>
      </dgm:t>
    </dgm:pt>
    <dgm:pt modelId="{2E6E284C-DCA8-4DA4-9880-86176A308607}">
      <dgm:prSet phldrT="[Texto]" custT="1"/>
      <dgm:spPr/>
      <dgm:t>
        <a:bodyPr/>
        <a:lstStyle/>
        <a:p>
          <a:r>
            <a:rPr lang="es-PE" sz="1200" i="0"/>
            <a:t>Plan Maestro</a:t>
          </a:r>
        </a:p>
      </dgm:t>
    </dgm:pt>
    <dgm:pt modelId="{29C0D82F-F22A-4127-B759-DDCBD72C9F75}" type="parTrans" cxnId="{93191367-9D51-4422-B4B9-0FAB968982D8}">
      <dgm:prSet/>
      <dgm:spPr/>
      <dgm:t>
        <a:bodyPr/>
        <a:lstStyle/>
        <a:p>
          <a:endParaRPr lang="es-PE" sz="1200"/>
        </a:p>
      </dgm:t>
    </dgm:pt>
    <dgm:pt modelId="{ADDC9D6D-A2CD-43C8-9FF5-51AFBD185D10}" type="sibTrans" cxnId="{93191367-9D51-4422-B4B9-0FAB968982D8}">
      <dgm:prSet/>
      <dgm:spPr/>
      <dgm:t>
        <a:bodyPr/>
        <a:lstStyle/>
        <a:p>
          <a:endParaRPr lang="es-PE" sz="1200"/>
        </a:p>
      </dgm:t>
    </dgm:pt>
    <dgm:pt modelId="{D36A3A4B-D3D3-44FB-83CA-FDFF3BCAB9BC}">
      <dgm:prSet phldrT="[Texto]" custT="1"/>
      <dgm:spPr/>
      <dgm:t>
        <a:bodyPr/>
        <a:lstStyle/>
        <a:p>
          <a:r>
            <a:rPr lang="es-PE" sz="1200"/>
            <a:t>Límies de ANP demarcados</a:t>
          </a:r>
        </a:p>
      </dgm:t>
    </dgm:pt>
    <dgm:pt modelId="{1141D225-677C-4D6F-B7C6-738FA2573C32}" type="parTrans" cxnId="{798A762B-A556-42EE-9A43-51129FF5C9A5}">
      <dgm:prSet/>
      <dgm:spPr/>
      <dgm:t>
        <a:bodyPr/>
        <a:lstStyle/>
        <a:p>
          <a:endParaRPr lang="es-PE" sz="1200"/>
        </a:p>
      </dgm:t>
    </dgm:pt>
    <dgm:pt modelId="{2493E5B2-2014-4C9C-8E8B-1218DCE027AF}" type="sibTrans" cxnId="{798A762B-A556-42EE-9A43-51129FF5C9A5}">
      <dgm:prSet/>
      <dgm:spPr/>
      <dgm:t>
        <a:bodyPr/>
        <a:lstStyle/>
        <a:p>
          <a:endParaRPr lang="es-PE" sz="1200"/>
        </a:p>
      </dgm:t>
    </dgm:pt>
    <dgm:pt modelId="{8820B48C-FDD1-40C6-B143-ADB7ECB6BEBA}">
      <dgm:prSet phldrT="[Texto]" custT="1"/>
      <dgm:spPr/>
      <dgm:t>
        <a:bodyPr/>
        <a:lstStyle/>
        <a:p>
          <a:r>
            <a:rPr lang="es-PE" sz="1200"/>
            <a:t>ANP en el registro de ANP</a:t>
          </a:r>
        </a:p>
      </dgm:t>
    </dgm:pt>
    <dgm:pt modelId="{D6E35DE2-5759-4469-9BE7-717175D906F8}" type="parTrans" cxnId="{4DF2F41B-8772-4C3C-A029-9CE576A3BD6F}">
      <dgm:prSet/>
      <dgm:spPr/>
      <dgm:t>
        <a:bodyPr/>
        <a:lstStyle/>
        <a:p>
          <a:endParaRPr lang="es-PE" sz="1200"/>
        </a:p>
      </dgm:t>
    </dgm:pt>
    <dgm:pt modelId="{CF101DAD-7EC1-4B83-866F-88253521EC2A}" type="sibTrans" cxnId="{4DF2F41B-8772-4C3C-A029-9CE576A3BD6F}">
      <dgm:prSet/>
      <dgm:spPr/>
      <dgm:t>
        <a:bodyPr/>
        <a:lstStyle/>
        <a:p>
          <a:endParaRPr lang="es-PE" sz="1200"/>
        </a:p>
      </dgm:t>
    </dgm:pt>
    <dgm:pt modelId="{D20BB34D-B644-48A5-B1A9-253377991ABF}">
      <dgm:prSet phldrT="[Texto]" custT="1"/>
      <dgm:spPr/>
      <dgm:t>
        <a:bodyPr/>
        <a:lstStyle/>
        <a:p>
          <a:r>
            <a:rPr lang="es-PE" sz="1200"/>
            <a:t>Nivel preliminar:</a:t>
          </a:r>
        </a:p>
        <a:p>
          <a:r>
            <a:rPr lang="es-PE" sz="1200"/>
            <a:t>Condiciones habilitantes</a:t>
          </a:r>
        </a:p>
      </dgm:t>
    </dgm:pt>
    <dgm:pt modelId="{104FF27C-1988-4216-B533-DF88F13D67EC}" type="parTrans" cxnId="{CA8ABE53-1863-40A0-B6D6-EA9EDA3C020C}">
      <dgm:prSet/>
      <dgm:spPr/>
      <dgm:t>
        <a:bodyPr/>
        <a:lstStyle/>
        <a:p>
          <a:endParaRPr lang="es-PE" sz="1200"/>
        </a:p>
      </dgm:t>
    </dgm:pt>
    <dgm:pt modelId="{2DA99323-82B2-4CEE-921C-127FC91E5325}" type="sibTrans" cxnId="{CA8ABE53-1863-40A0-B6D6-EA9EDA3C020C}">
      <dgm:prSet/>
      <dgm:spPr/>
      <dgm:t>
        <a:bodyPr/>
        <a:lstStyle/>
        <a:p>
          <a:endParaRPr lang="es-PE" sz="1200"/>
        </a:p>
      </dgm:t>
    </dgm:pt>
    <dgm:pt modelId="{621E17D3-CB01-42AA-B294-6643D0E289F4}">
      <dgm:prSet phldrT="[Texto]" custT="1"/>
      <dgm:spPr/>
      <dgm:t>
        <a:bodyPr/>
        <a:lstStyle/>
        <a:p>
          <a:r>
            <a:rPr lang="es-PE" sz="1200" dirty="0"/>
            <a:t>Categorización de Zonas Reservadas</a:t>
          </a:r>
        </a:p>
      </dgm:t>
    </dgm:pt>
    <dgm:pt modelId="{86AF8AA9-CECF-41BB-B86D-77BB0976717A}" type="parTrans" cxnId="{DBB37D10-9919-4F5F-BCE6-50F7B4E35297}">
      <dgm:prSet/>
      <dgm:spPr/>
      <dgm:t>
        <a:bodyPr/>
        <a:lstStyle/>
        <a:p>
          <a:endParaRPr lang="es-PE" sz="1200"/>
        </a:p>
      </dgm:t>
    </dgm:pt>
    <dgm:pt modelId="{5AE0458C-A529-4D4F-AC55-9BAD72F919FC}" type="sibTrans" cxnId="{DBB37D10-9919-4F5F-BCE6-50F7B4E35297}">
      <dgm:prSet/>
      <dgm:spPr/>
      <dgm:t>
        <a:bodyPr/>
        <a:lstStyle/>
        <a:p>
          <a:endParaRPr lang="es-PE" sz="1200"/>
        </a:p>
      </dgm:t>
    </dgm:pt>
    <dgm:pt modelId="{1057BF72-6B36-466D-B347-9348F4183095}">
      <dgm:prSet phldrT="[Texto]" custT="1"/>
      <dgm:spPr/>
      <dgm:t>
        <a:bodyPr/>
        <a:lstStyle/>
        <a:p>
          <a:r>
            <a:rPr lang="es-PE" sz="1200"/>
            <a:t>Nivel óptimo:</a:t>
          </a:r>
          <a:br>
            <a:rPr lang="es-PE" sz="1200"/>
          </a:br>
          <a:r>
            <a:rPr lang="es-PE" sz="1200"/>
            <a:t>Condiciones habilitantes</a:t>
          </a:r>
          <a:endParaRPr lang="es-PE" sz="1200" i="1"/>
        </a:p>
      </dgm:t>
    </dgm:pt>
    <dgm:pt modelId="{DB50D13C-1D0F-4C04-9011-BAC39D0F85A9}" type="parTrans" cxnId="{CD45EBC9-78A5-4A83-AC8D-490A49ABF5E8}">
      <dgm:prSet/>
      <dgm:spPr/>
      <dgm:t>
        <a:bodyPr/>
        <a:lstStyle/>
        <a:p>
          <a:endParaRPr lang="es-PE" sz="1200"/>
        </a:p>
      </dgm:t>
    </dgm:pt>
    <dgm:pt modelId="{62965A86-96E8-4157-B1D4-8E5B6BBD3851}" type="sibTrans" cxnId="{CD45EBC9-78A5-4A83-AC8D-490A49ABF5E8}">
      <dgm:prSet/>
      <dgm:spPr/>
      <dgm:t>
        <a:bodyPr/>
        <a:lstStyle/>
        <a:p>
          <a:endParaRPr lang="es-PE" sz="1200"/>
        </a:p>
      </dgm:t>
    </dgm:pt>
    <dgm:pt modelId="{F2C89A53-BB7D-484A-9C4A-9F5E805003CE}">
      <dgm:prSet phldrT="[Texto]" custT="1"/>
      <dgm:spPr/>
      <dgm:t>
        <a:bodyPr/>
        <a:lstStyle/>
        <a:p>
          <a:r>
            <a:rPr lang="es-PE" sz="1200" i="0" dirty="0"/>
            <a:t>Aprovechamiento sostenible de los RRNN renovables</a:t>
          </a:r>
        </a:p>
      </dgm:t>
    </dgm:pt>
    <dgm:pt modelId="{663483A4-EDED-4892-922D-8BBCDD2C3DD2}" type="parTrans" cxnId="{CDB9540B-AF08-40CC-815C-230CCEE2418D}">
      <dgm:prSet/>
      <dgm:spPr/>
      <dgm:t>
        <a:bodyPr/>
        <a:lstStyle/>
        <a:p>
          <a:endParaRPr lang="es-PE" sz="1200"/>
        </a:p>
      </dgm:t>
    </dgm:pt>
    <dgm:pt modelId="{BFDA8B80-3879-44AB-BAD3-C70FDD926A13}" type="sibTrans" cxnId="{CDB9540B-AF08-40CC-815C-230CCEE2418D}">
      <dgm:prSet/>
      <dgm:spPr/>
      <dgm:t>
        <a:bodyPr/>
        <a:lstStyle/>
        <a:p>
          <a:endParaRPr lang="es-PE" sz="1200"/>
        </a:p>
      </dgm:t>
    </dgm:pt>
    <dgm:pt modelId="{233D068F-13CA-4843-A79C-6C27B230E90B}">
      <dgm:prSet phldrT="[Texto]" custT="1"/>
      <dgm:spPr/>
      <dgm:t>
        <a:bodyPr/>
        <a:lstStyle/>
        <a:p>
          <a:r>
            <a:rPr lang="es-PE" sz="1200" i="0"/>
            <a:t>Aprovechamiento sostenible del recurso paisaje (turismo)</a:t>
          </a:r>
        </a:p>
      </dgm:t>
    </dgm:pt>
    <dgm:pt modelId="{17ADD9D8-5C06-4A4B-801D-FD8F98B515E4}" type="parTrans" cxnId="{93B741A4-D927-4867-9236-DC1578805DE6}">
      <dgm:prSet/>
      <dgm:spPr/>
      <dgm:t>
        <a:bodyPr/>
        <a:lstStyle/>
        <a:p>
          <a:endParaRPr lang="es-PE" sz="1200"/>
        </a:p>
      </dgm:t>
    </dgm:pt>
    <dgm:pt modelId="{B21A143B-80E4-4BD8-AF4C-D4AC2D0E19A1}" type="sibTrans" cxnId="{93B741A4-D927-4867-9236-DC1578805DE6}">
      <dgm:prSet/>
      <dgm:spPr/>
      <dgm:t>
        <a:bodyPr/>
        <a:lstStyle/>
        <a:p>
          <a:endParaRPr lang="es-PE" sz="1200"/>
        </a:p>
      </dgm:t>
    </dgm:pt>
    <dgm:pt modelId="{7A6C955E-9E97-4BF5-962E-3C70AED0ADF2}" type="pres">
      <dgm:prSet presAssocID="{9B7E26CC-6A9B-4C9F-ADCB-FA43200003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FB59185E-B51D-42C2-84D2-8320520AAB16}" type="pres">
      <dgm:prSet presAssocID="{D20BB34D-B644-48A5-B1A9-253377991ABF}" presName="horFlow" presStyleCnt="0"/>
      <dgm:spPr/>
    </dgm:pt>
    <dgm:pt modelId="{AB5A23B5-9981-4BBB-B226-40D5DA33D725}" type="pres">
      <dgm:prSet presAssocID="{D20BB34D-B644-48A5-B1A9-253377991ABF}" presName="bigChev" presStyleLbl="node1" presStyleIdx="0" presStyleCnt="4" custScaleX="108992"/>
      <dgm:spPr/>
      <dgm:t>
        <a:bodyPr/>
        <a:lstStyle/>
        <a:p>
          <a:endParaRPr lang="es-PE"/>
        </a:p>
      </dgm:t>
    </dgm:pt>
    <dgm:pt modelId="{6724A778-435A-42FA-95B8-EA144F171BAF}" type="pres">
      <dgm:prSet presAssocID="{86AF8AA9-CECF-41BB-B86D-77BB0976717A}" presName="parTrans" presStyleCnt="0"/>
      <dgm:spPr/>
    </dgm:pt>
    <dgm:pt modelId="{949ABF1B-757C-415D-9BE3-3F9360A04AE1}" type="pres">
      <dgm:prSet presAssocID="{621E17D3-CB01-42AA-B294-6643D0E289F4}" presName="node" presStyleLbl="alignAccFollowNode1" presStyleIdx="0" presStyleCnt="10" custScaleX="220828" custScaleY="11284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67700E-652E-4A59-A4BA-97D7ED4EBB89}" type="pres">
      <dgm:prSet presAssocID="{D20BB34D-B644-48A5-B1A9-253377991ABF}" presName="vSp" presStyleCnt="0"/>
      <dgm:spPr/>
    </dgm:pt>
    <dgm:pt modelId="{37133B32-6DD8-4390-AD7A-D16FA4EE8DA3}" type="pres">
      <dgm:prSet presAssocID="{C77781F3-2F71-4D08-A71F-FBC7AD84C5D3}" presName="horFlow" presStyleCnt="0"/>
      <dgm:spPr/>
    </dgm:pt>
    <dgm:pt modelId="{B0FCC96D-3959-4823-8804-06E809B74FD6}" type="pres">
      <dgm:prSet presAssocID="{C77781F3-2F71-4D08-A71F-FBC7AD84C5D3}" presName="bigChev" presStyleLbl="node1" presStyleIdx="1" presStyleCnt="4" custScaleX="108992"/>
      <dgm:spPr/>
      <dgm:t>
        <a:bodyPr/>
        <a:lstStyle/>
        <a:p>
          <a:endParaRPr lang="es-PE"/>
        </a:p>
      </dgm:t>
    </dgm:pt>
    <dgm:pt modelId="{EFE59690-FA22-43E8-9937-F8D5FFD64615}" type="pres">
      <dgm:prSet presAssocID="{8E491056-BA0E-4101-98C0-3EC268CCF1AC}" presName="parTrans" presStyleCnt="0"/>
      <dgm:spPr/>
    </dgm:pt>
    <dgm:pt modelId="{2F313F5C-F70C-4DDB-86A0-4A3F66ED120A}" type="pres">
      <dgm:prSet presAssocID="{54A23579-8E9D-4DE5-BA98-98AE90C4C1BA}" presName="node" presStyleLbl="alignAccFollowNode1" presStyleIdx="1" presStyleCnt="10" custScaleX="102308" custScaleY="11549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E759869-7204-4502-B50C-232D389AFE66}" type="pres">
      <dgm:prSet presAssocID="{61C4FF35-41FD-471F-8696-1C6B44F50FD9}" presName="sibTrans" presStyleCnt="0"/>
      <dgm:spPr/>
    </dgm:pt>
    <dgm:pt modelId="{4E905814-F54F-495E-A403-8B17204B6B66}" type="pres">
      <dgm:prSet presAssocID="{A61563F7-C943-4045-9DFE-2112ED7C6856}" presName="node" presStyleLbl="alignAccFollowNode1" presStyleIdx="2" presStyleCnt="10" custScaleX="102318" custScaleY="11549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481AE91-7164-4FE7-B26F-758D03278D7B}" type="pres">
      <dgm:prSet presAssocID="{F9EA04A9-5609-4A20-91BF-C09EFA585DD9}" presName="sibTrans" presStyleCnt="0"/>
      <dgm:spPr/>
    </dgm:pt>
    <dgm:pt modelId="{58DA1613-9D5C-41EC-B202-20EB92AC9A43}" type="pres">
      <dgm:prSet presAssocID="{2E6E284C-DCA8-4DA4-9880-86176A308607}" presName="node" presStyleLbl="alignAccFollowNode1" presStyleIdx="3" presStyleCnt="10" custScaleX="95990" custScaleY="11549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E81C30-187D-487B-BA51-FFB1AC1BAD37}" type="pres">
      <dgm:prSet presAssocID="{ADDC9D6D-A2CD-43C8-9FF5-51AFBD185D10}" presName="sibTrans" presStyleCnt="0"/>
      <dgm:spPr/>
    </dgm:pt>
    <dgm:pt modelId="{59D2ED5A-5E0C-471D-B8B5-37C5EDD4B4B4}" type="pres">
      <dgm:prSet presAssocID="{D36A3A4B-D3D3-44FB-83CA-FDFF3BCAB9BC}" presName="node" presStyleLbl="alignAccFollowNode1" presStyleIdx="4" presStyleCnt="10" custScaleX="112313" custScaleY="11549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03261F-87D3-4082-9458-3EA83BF00E21}" type="pres">
      <dgm:prSet presAssocID="{2493E5B2-2014-4C9C-8E8B-1218DCE027AF}" presName="sibTrans" presStyleCnt="0"/>
      <dgm:spPr/>
    </dgm:pt>
    <dgm:pt modelId="{381CAF9B-24F9-48DF-AE1E-BFCEAD024CCD}" type="pres">
      <dgm:prSet presAssocID="{8820B48C-FDD1-40C6-B143-ADB7ECB6BEBA}" presName="node" presStyleLbl="alignAccFollowNode1" presStyleIdx="5" presStyleCnt="10" custScaleY="11549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CFE0FA7-A021-4CFD-BC9F-5D28801750C4}" type="pres">
      <dgm:prSet presAssocID="{C77781F3-2F71-4D08-A71F-FBC7AD84C5D3}" presName="vSp" presStyleCnt="0"/>
      <dgm:spPr/>
    </dgm:pt>
    <dgm:pt modelId="{B615704A-2E39-4F0F-A528-03D587F469DC}" type="pres">
      <dgm:prSet presAssocID="{DDD10E13-5A1A-443F-8A22-89B8289BE906}" presName="horFlow" presStyleCnt="0"/>
      <dgm:spPr/>
    </dgm:pt>
    <dgm:pt modelId="{BC6773A7-529C-4BC3-9E10-85891730D571}" type="pres">
      <dgm:prSet presAssocID="{DDD10E13-5A1A-443F-8A22-89B8289BE906}" presName="bigChev" presStyleLbl="node1" presStyleIdx="2" presStyleCnt="4" custScaleX="108992"/>
      <dgm:spPr/>
      <dgm:t>
        <a:bodyPr/>
        <a:lstStyle/>
        <a:p>
          <a:endParaRPr lang="es-PE"/>
        </a:p>
      </dgm:t>
    </dgm:pt>
    <dgm:pt modelId="{F94DAF3E-CDF8-4617-96F4-F4E73D4CB1F5}" type="pres">
      <dgm:prSet presAssocID="{68DBC441-EEE9-4F0E-BCD6-AD0C0116FDB9}" presName="parTrans" presStyleCnt="0"/>
      <dgm:spPr/>
    </dgm:pt>
    <dgm:pt modelId="{BF7E8F66-B430-4787-9084-3DC100C9E1E5}" type="pres">
      <dgm:prSet presAssocID="{88177F78-B5E1-4058-A6A7-0C4B2793AE74}" presName="node" presStyleLbl="alignAccFollowNode1" presStyleIdx="6" presStyleCnt="10" custScaleX="240111" custScaleY="11368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6FC4D3-235B-41E3-957B-8B3106969DE3}" type="pres">
      <dgm:prSet presAssocID="{EDCB7387-4FFD-4A9D-9022-B081A4D44AC2}" presName="sibTrans" presStyleCnt="0"/>
      <dgm:spPr/>
    </dgm:pt>
    <dgm:pt modelId="{8A9E8EB0-958E-40B0-AEB6-7F9F1E7DD37D}" type="pres">
      <dgm:prSet presAssocID="{F9E85163-6555-4EFE-B662-D91C1A437B7A}" presName="node" presStyleLbl="alignAccFollowNode1" presStyleIdx="7" presStyleCnt="10" custScaleX="207857" custScaleY="1092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F993E7A-BBA9-408B-8356-6E7AACC58424}" type="pres">
      <dgm:prSet presAssocID="{DDD10E13-5A1A-443F-8A22-89B8289BE906}" presName="vSp" presStyleCnt="0"/>
      <dgm:spPr/>
    </dgm:pt>
    <dgm:pt modelId="{13CF118D-BE49-41C0-9B4E-FDBB424BEE48}" type="pres">
      <dgm:prSet presAssocID="{1057BF72-6B36-466D-B347-9348F4183095}" presName="horFlow" presStyleCnt="0"/>
      <dgm:spPr/>
    </dgm:pt>
    <dgm:pt modelId="{C3299E96-2BE2-4A5D-90FD-E65EF6366C46}" type="pres">
      <dgm:prSet presAssocID="{1057BF72-6B36-466D-B347-9348F4183095}" presName="bigChev" presStyleLbl="node1" presStyleIdx="3" presStyleCnt="4"/>
      <dgm:spPr/>
      <dgm:t>
        <a:bodyPr/>
        <a:lstStyle/>
        <a:p>
          <a:endParaRPr lang="es-PE"/>
        </a:p>
      </dgm:t>
    </dgm:pt>
    <dgm:pt modelId="{BD1004FF-8B60-4A7D-9AE6-6761D5F67960}" type="pres">
      <dgm:prSet presAssocID="{663483A4-EDED-4892-922D-8BBCDD2C3DD2}" presName="parTrans" presStyleCnt="0"/>
      <dgm:spPr/>
    </dgm:pt>
    <dgm:pt modelId="{DE4BC8F0-5A75-4434-B0E6-78998E5880B1}" type="pres">
      <dgm:prSet presAssocID="{F2C89A53-BB7D-484A-9C4A-9F5E805003CE}" presName="node" presStyleLbl="alignAccFollowNode1" presStyleIdx="8" presStyleCnt="10" custScaleX="17458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F9C3EE6-8CBE-4459-ACE8-156974BDD9F2}" type="pres">
      <dgm:prSet presAssocID="{BFDA8B80-3879-44AB-BAD3-C70FDD926A13}" presName="sibTrans" presStyleCnt="0"/>
      <dgm:spPr/>
    </dgm:pt>
    <dgm:pt modelId="{B8FE666B-5BC7-4339-B0B1-5354E9DBAF8B}" type="pres">
      <dgm:prSet presAssocID="{233D068F-13CA-4843-A79C-6C27B230E90B}" presName="node" presStyleLbl="alignAccFollowNode1" presStyleIdx="9" presStyleCnt="10" custScaleX="18566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92D769A-1E45-564E-BD3A-9897EE8D7925}" type="presOf" srcId="{2E6E284C-DCA8-4DA4-9880-86176A308607}" destId="{58DA1613-9D5C-41EC-B202-20EB92AC9A43}" srcOrd="0" destOrd="0" presId="urn:microsoft.com/office/officeart/2005/8/layout/lProcess3"/>
    <dgm:cxn modelId="{563169DD-B865-4CD9-9C74-C5CB33C285FD}" srcId="{9B7E26CC-6A9B-4C9F-ADCB-FA43200003A8}" destId="{C77781F3-2F71-4D08-A71F-FBC7AD84C5D3}" srcOrd="1" destOrd="0" parTransId="{0BCE9C34-4C66-4624-9420-0CECEFCA61CD}" sibTransId="{0DF6806A-2DAE-404B-929F-FB5B5F646C82}"/>
    <dgm:cxn modelId="{CA8ABE53-1863-40A0-B6D6-EA9EDA3C020C}" srcId="{9B7E26CC-6A9B-4C9F-ADCB-FA43200003A8}" destId="{D20BB34D-B644-48A5-B1A9-253377991ABF}" srcOrd="0" destOrd="0" parTransId="{104FF27C-1988-4216-B533-DF88F13D67EC}" sibTransId="{2DA99323-82B2-4CEE-921C-127FC91E5325}"/>
    <dgm:cxn modelId="{5983EBB4-5B46-3540-B82F-A08E8A2DFBE8}" type="presOf" srcId="{621E17D3-CB01-42AA-B294-6643D0E289F4}" destId="{949ABF1B-757C-415D-9BE3-3F9360A04AE1}" srcOrd="0" destOrd="0" presId="urn:microsoft.com/office/officeart/2005/8/layout/lProcess3"/>
    <dgm:cxn modelId="{43B9C176-6B26-47D7-8542-051F58831A25}" type="presOf" srcId="{F2C89A53-BB7D-484A-9C4A-9F5E805003CE}" destId="{DE4BC8F0-5A75-4434-B0E6-78998E5880B1}" srcOrd="0" destOrd="0" presId="urn:microsoft.com/office/officeart/2005/8/layout/lProcess3"/>
    <dgm:cxn modelId="{93191367-9D51-4422-B4B9-0FAB968982D8}" srcId="{C77781F3-2F71-4D08-A71F-FBC7AD84C5D3}" destId="{2E6E284C-DCA8-4DA4-9880-86176A308607}" srcOrd="2" destOrd="0" parTransId="{29C0D82F-F22A-4127-B759-DDCBD72C9F75}" sibTransId="{ADDC9D6D-A2CD-43C8-9FF5-51AFBD185D10}"/>
    <dgm:cxn modelId="{3B2DA552-4785-534E-82A4-FB8B5F38F29E}" type="presOf" srcId="{A61563F7-C943-4045-9DFE-2112ED7C6856}" destId="{4E905814-F54F-495E-A403-8B17204B6B66}" srcOrd="0" destOrd="0" presId="urn:microsoft.com/office/officeart/2005/8/layout/lProcess3"/>
    <dgm:cxn modelId="{B5205CE8-AE8C-C546-96FA-6E82DB54E3DF}" type="presOf" srcId="{9B7E26CC-6A9B-4C9F-ADCB-FA43200003A8}" destId="{7A6C955E-9E97-4BF5-962E-3C70AED0ADF2}" srcOrd="0" destOrd="0" presId="urn:microsoft.com/office/officeart/2005/8/layout/lProcess3"/>
    <dgm:cxn modelId="{0362C9CD-5443-45BA-8353-278A1CB222AB}" srcId="{DDD10E13-5A1A-443F-8A22-89B8289BE906}" destId="{88177F78-B5E1-4058-A6A7-0C4B2793AE74}" srcOrd="0" destOrd="0" parTransId="{68DBC441-EEE9-4F0E-BCD6-AD0C0116FDB9}" sibTransId="{EDCB7387-4FFD-4A9D-9022-B081A4D44AC2}"/>
    <dgm:cxn modelId="{4DF2F41B-8772-4C3C-A029-9CE576A3BD6F}" srcId="{C77781F3-2F71-4D08-A71F-FBC7AD84C5D3}" destId="{8820B48C-FDD1-40C6-B143-ADB7ECB6BEBA}" srcOrd="4" destOrd="0" parTransId="{D6E35DE2-5759-4469-9BE7-717175D906F8}" sibTransId="{CF101DAD-7EC1-4B83-866F-88253521EC2A}"/>
    <dgm:cxn modelId="{CDB9540B-AF08-40CC-815C-230CCEE2418D}" srcId="{1057BF72-6B36-466D-B347-9348F4183095}" destId="{F2C89A53-BB7D-484A-9C4A-9F5E805003CE}" srcOrd="0" destOrd="0" parTransId="{663483A4-EDED-4892-922D-8BBCDD2C3DD2}" sibTransId="{BFDA8B80-3879-44AB-BAD3-C70FDD926A13}"/>
    <dgm:cxn modelId="{9E7CC95C-74CC-4F5E-8AFE-5FEDECD0EFE1}" type="presOf" srcId="{233D068F-13CA-4843-A79C-6C27B230E90B}" destId="{B8FE666B-5BC7-4339-B0B1-5354E9DBAF8B}" srcOrd="0" destOrd="0" presId="urn:microsoft.com/office/officeart/2005/8/layout/lProcess3"/>
    <dgm:cxn modelId="{0A624369-AB99-1849-8C37-89F09F2C34B3}" type="presOf" srcId="{88177F78-B5E1-4058-A6A7-0C4B2793AE74}" destId="{BF7E8F66-B430-4787-9084-3DC100C9E1E5}" srcOrd="0" destOrd="0" presId="urn:microsoft.com/office/officeart/2005/8/layout/lProcess3"/>
    <dgm:cxn modelId="{DBB37D10-9919-4F5F-BCE6-50F7B4E35297}" srcId="{D20BB34D-B644-48A5-B1A9-253377991ABF}" destId="{621E17D3-CB01-42AA-B294-6643D0E289F4}" srcOrd="0" destOrd="0" parTransId="{86AF8AA9-CECF-41BB-B86D-77BB0976717A}" sibTransId="{5AE0458C-A529-4D4F-AC55-9BAD72F919FC}"/>
    <dgm:cxn modelId="{EDACAE10-CD68-D046-A7EC-47EB24356AA4}" type="presOf" srcId="{D20BB34D-B644-48A5-B1A9-253377991ABF}" destId="{AB5A23B5-9981-4BBB-B226-40D5DA33D725}" srcOrd="0" destOrd="0" presId="urn:microsoft.com/office/officeart/2005/8/layout/lProcess3"/>
    <dgm:cxn modelId="{F0FC8EC5-71A3-4746-9DE3-1E781D5A854A}" srcId="{C77781F3-2F71-4D08-A71F-FBC7AD84C5D3}" destId="{54A23579-8E9D-4DE5-BA98-98AE90C4C1BA}" srcOrd="0" destOrd="0" parTransId="{8E491056-BA0E-4101-98C0-3EC268CCF1AC}" sibTransId="{61C4FF35-41FD-471F-8696-1C6B44F50FD9}"/>
    <dgm:cxn modelId="{93B741A4-D927-4867-9236-DC1578805DE6}" srcId="{1057BF72-6B36-466D-B347-9348F4183095}" destId="{233D068F-13CA-4843-A79C-6C27B230E90B}" srcOrd="1" destOrd="0" parTransId="{17ADD9D8-5C06-4A4B-801D-FD8F98B515E4}" sibTransId="{B21A143B-80E4-4BD8-AF4C-D4AC2D0E19A1}"/>
    <dgm:cxn modelId="{B89A5EC4-A4C0-4D47-80A4-DC97179D54A2}" type="presOf" srcId="{D36A3A4B-D3D3-44FB-83CA-FDFF3BCAB9BC}" destId="{59D2ED5A-5E0C-471D-B8B5-37C5EDD4B4B4}" srcOrd="0" destOrd="0" presId="urn:microsoft.com/office/officeart/2005/8/layout/lProcess3"/>
    <dgm:cxn modelId="{CD45EBC9-78A5-4A83-AC8D-490A49ABF5E8}" srcId="{9B7E26CC-6A9B-4C9F-ADCB-FA43200003A8}" destId="{1057BF72-6B36-466D-B347-9348F4183095}" srcOrd="3" destOrd="0" parTransId="{DB50D13C-1D0F-4C04-9011-BAC39D0F85A9}" sibTransId="{62965A86-96E8-4157-B1D4-8E5B6BBD3851}"/>
    <dgm:cxn modelId="{022258E2-61CA-074A-B4C3-EB54A18BCF2B}" type="presOf" srcId="{8820B48C-FDD1-40C6-B143-ADB7ECB6BEBA}" destId="{381CAF9B-24F9-48DF-AE1E-BFCEAD024CCD}" srcOrd="0" destOrd="0" presId="urn:microsoft.com/office/officeart/2005/8/layout/lProcess3"/>
    <dgm:cxn modelId="{74EAA9B7-7386-6B4F-8086-0EB0589A5D8E}" type="presOf" srcId="{F9E85163-6555-4EFE-B662-D91C1A437B7A}" destId="{8A9E8EB0-958E-40B0-AEB6-7F9F1E7DD37D}" srcOrd="0" destOrd="0" presId="urn:microsoft.com/office/officeart/2005/8/layout/lProcess3"/>
    <dgm:cxn modelId="{8590B7DA-36F5-4EE5-B5A9-7B30DBD45A5D}" type="presOf" srcId="{1057BF72-6B36-466D-B347-9348F4183095}" destId="{C3299E96-2BE2-4A5D-90FD-E65EF6366C46}" srcOrd="0" destOrd="0" presId="urn:microsoft.com/office/officeart/2005/8/layout/lProcess3"/>
    <dgm:cxn modelId="{58076F13-0820-4050-89EF-B71FDDD82DE9}" srcId="{C77781F3-2F71-4D08-A71F-FBC7AD84C5D3}" destId="{A61563F7-C943-4045-9DFE-2112ED7C6856}" srcOrd="1" destOrd="0" parTransId="{65B826E5-4BAB-4311-8B6E-2CA54063BD22}" sibTransId="{F9EA04A9-5609-4A20-91BF-C09EFA585DD9}"/>
    <dgm:cxn modelId="{798A762B-A556-42EE-9A43-51129FF5C9A5}" srcId="{C77781F3-2F71-4D08-A71F-FBC7AD84C5D3}" destId="{D36A3A4B-D3D3-44FB-83CA-FDFF3BCAB9BC}" srcOrd="3" destOrd="0" parTransId="{1141D225-677C-4D6F-B7C6-738FA2573C32}" sibTransId="{2493E5B2-2014-4C9C-8E8B-1218DCE027AF}"/>
    <dgm:cxn modelId="{EB3B28DF-747C-C346-9BDB-A93C0248B260}" type="presOf" srcId="{DDD10E13-5A1A-443F-8A22-89B8289BE906}" destId="{BC6773A7-529C-4BC3-9E10-85891730D571}" srcOrd="0" destOrd="0" presId="urn:microsoft.com/office/officeart/2005/8/layout/lProcess3"/>
    <dgm:cxn modelId="{25570ACD-D9EF-6747-898A-6E9E0EDDB166}" type="presOf" srcId="{C77781F3-2F71-4D08-A71F-FBC7AD84C5D3}" destId="{B0FCC96D-3959-4823-8804-06E809B74FD6}" srcOrd="0" destOrd="0" presId="urn:microsoft.com/office/officeart/2005/8/layout/lProcess3"/>
    <dgm:cxn modelId="{118AEB3B-09B6-4BF8-8E62-97359B42ED58}" srcId="{9B7E26CC-6A9B-4C9F-ADCB-FA43200003A8}" destId="{DDD10E13-5A1A-443F-8A22-89B8289BE906}" srcOrd="2" destOrd="0" parTransId="{BDA246EF-85CF-4A61-98D8-75854B98C2A8}" sibTransId="{B523B5F7-1EB0-414B-80A6-41F66D8E2C0B}"/>
    <dgm:cxn modelId="{3B675895-841F-448A-9134-2B017B0F4A10}" srcId="{DDD10E13-5A1A-443F-8A22-89B8289BE906}" destId="{F9E85163-6555-4EFE-B662-D91C1A437B7A}" srcOrd="1" destOrd="0" parTransId="{EE2CB56E-DC6C-4CED-9B85-C82E3FB6D0CC}" sibTransId="{02CF151E-198C-4698-BA56-6EAAC6956B1B}"/>
    <dgm:cxn modelId="{BAC46264-6010-1E41-B31F-2F1E93354A2E}" type="presOf" srcId="{54A23579-8E9D-4DE5-BA98-98AE90C4C1BA}" destId="{2F313F5C-F70C-4DDB-86A0-4A3F66ED120A}" srcOrd="0" destOrd="0" presId="urn:microsoft.com/office/officeart/2005/8/layout/lProcess3"/>
    <dgm:cxn modelId="{607A0C55-6C9A-6740-B199-D963A303AEFC}" type="presParOf" srcId="{7A6C955E-9E97-4BF5-962E-3C70AED0ADF2}" destId="{FB59185E-B51D-42C2-84D2-8320520AAB16}" srcOrd="0" destOrd="0" presId="urn:microsoft.com/office/officeart/2005/8/layout/lProcess3"/>
    <dgm:cxn modelId="{29C41AF8-5994-B645-BE43-CB6F93756505}" type="presParOf" srcId="{FB59185E-B51D-42C2-84D2-8320520AAB16}" destId="{AB5A23B5-9981-4BBB-B226-40D5DA33D725}" srcOrd="0" destOrd="0" presId="urn:microsoft.com/office/officeart/2005/8/layout/lProcess3"/>
    <dgm:cxn modelId="{5017877D-AAFA-7742-B681-89BF31C33935}" type="presParOf" srcId="{FB59185E-B51D-42C2-84D2-8320520AAB16}" destId="{6724A778-435A-42FA-95B8-EA144F171BAF}" srcOrd="1" destOrd="0" presId="urn:microsoft.com/office/officeart/2005/8/layout/lProcess3"/>
    <dgm:cxn modelId="{45850C89-1F65-4644-BA67-0BC7E5688C2A}" type="presParOf" srcId="{FB59185E-B51D-42C2-84D2-8320520AAB16}" destId="{949ABF1B-757C-415D-9BE3-3F9360A04AE1}" srcOrd="2" destOrd="0" presId="urn:microsoft.com/office/officeart/2005/8/layout/lProcess3"/>
    <dgm:cxn modelId="{627176C7-03D5-814C-B038-539B397B620F}" type="presParOf" srcId="{7A6C955E-9E97-4BF5-962E-3C70AED0ADF2}" destId="{DE67700E-652E-4A59-A4BA-97D7ED4EBB89}" srcOrd="1" destOrd="0" presId="urn:microsoft.com/office/officeart/2005/8/layout/lProcess3"/>
    <dgm:cxn modelId="{309C6E8D-8D6F-DE49-83A3-492CAB5BEDCF}" type="presParOf" srcId="{7A6C955E-9E97-4BF5-962E-3C70AED0ADF2}" destId="{37133B32-6DD8-4390-AD7A-D16FA4EE8DA3}" srcOrd="2" destOrd="0" presId="urn:microsoft.com/office/officeart/2005/8/layout/lProcess3"/>
    <dgm:cxn modelId="{B1EBF9EB-6E04-634D-981A-1976E6494995}" type="presParOf" srcId="{37133B32-6DD8-4390-AD7A-D16FA4EE8DA3}" destId="{B0FCC96D-3959-4823-8804-06E809B74FD6}" srcOrd="0" destOrd="0" presId="urn:microsoft.com/office/officeart/2005/8/layout/lProcess3"/>
    <dgm:cxn modelId="{FC02012B-7C83-ED4C-AE16-2CE2BC1A8EE4}" type="presParOf" srcId="{37133B32-6DD8-4390-AD7A-D16FA4EE8DA3}" destId="{EFE59690-FA22-43E8-9937-F8D5FFD64615}" srcOrd="1" destOrd="0" presId="urn:microsoft.com/office/officeart/2005/8/layout/lProcess3"/>
    <dgm:cxn modelId="{18AFAABE-F3B4-A642-AB9C-E2CB681E57CB}" type="presParOf" srcId="{37133B32-6DD8-4390-AD7A-D16FA4EE8DA3}" destId="{2F313F5C-F70C-4DDB-86A0-4A3F66ED120A}" srcOrd="2" destOrd="0" presId="urn:microsoft.com/office/officeart/2005/8/layout/lProcess3"/>
    <dgm:cxn modelId="{C71D43B1-D827-9943-904C-2BD7A50E5A44}" type="presParOf" srcId="{37133B32-6DD8-4390-AD7A-D16FA4EE8DA3}" destId="{EE759869-7204-4502-B50C-232D389AFE66}" srcOrd="3" destOrd="0" presId="urn:microsoft.com/office/officeart/2005/8/layout/lProcess3"/>
    <dgm:cxn modelId="{E4B2392D-0B2A-AC45-9780-56800BA07FF0}" type="presParOf" srcId="{37133B32-6DD8-4390-AD7A-D16FA4EE8DA3}" destId="{4E905814-F54F-495E-A403-8B17204B6B66}" srcOrd="4" destOrd="0" presId="urn:microsoft.com/office/officeart/2005/8/layout/lProcess3"/>
    <dgm:cxn modelId="{D89530C1-F39D-2D48-BD38-CB85BEEB3216}" type="presParOf" srcId="{37133B32-6DD8-4390-AD7A-D16FA4EE8DA3}" destId="{3481AE91-7164-4FE7-B26F-758D03278D7B}" srcOrd="5" destOrd="0" presId="urn:microsoft.com/office/officeart/2005/8/layout/lProcess3"/>
    <dgm:cxn modelId="{9789E34A-CEFF-2B41-B677-E301CBE14271}" type="presParOf" srcId="{37133B32-6DD8-4390-AD7A-D16FA4EE8DA3}" destId="{58DA1613-9D5C-41EC-B202-20EB92AC9A43}" srcOrd="6" destOrd="0" presId="urn:microsoft.com/office/officeart/2005/8/layout/lProcess3"/>
    <dgm:cxn modelId="{E2C75FD6-DBE9-454E-BCB3-D0DC9956ED7E}" type="presParOf" srcId="{37133B32-6DD8-4390-AD7A-D16FA4EE8DA3}" destId="{C1E81C30-187D-487B-BA51-FFB1AC1BAD37}" srcOrd="7" destOrd="0" presId="urn:microsoft.com/office/officeart/2005/8/layout/lProcess3"/>
    <dgm:cxn modelId="{C334F923-00F3-1C43-9F3E-68E33DAB3E4A}" type="presParOf" srcId="{37133B32-6DD8-4390-AD7A-D16FA4EE8DA3}" destId="{59D2ED5A-5E0C-471D-B8B5-37C5EDD4B4B4}" srcOrd="8" destOrd="0" presId="urn:microsoft.com/office/officeart/2005/8/layout/lProcess3"/>
    <dgm:cxn modelId="{B9563401-1792-1542-97F1-610B7D1C2D33}" type="presParOf" srcId="{37133B32-6DD8-4390-AD7A-D16FA4EE8DA3}" destId="{3603261F-87D3-4082-9458-3EA83BF00E21}" srcOrd="9" destOrd="0" presId="urn:microsoft.com/office/officeart/2005/8/layout/lProcess3"/>
    <dgm:cxn modelId="{809A9C43-8507-524C-8433-85CDA0FB43D2}" type="presParOf" srcId="{37133B32-6DD8-4390-AD7A-D16FA4EE8DA3}" destId="{381CAF9B-24F9-48DF-AE1E-BFCEAD024CCD}" srcOrd="10" destOrd="0" presId="urn:microsoft.com/office/officeart/2005/8/layout/lProcess3"/>
    <dgm:cxn modelId="{9B153E59-B1F3-7044-A557-1B1E718F7B47}" type="presParOf" srcId="{7A6C955E-9E97-4BF5-962E-3C70AED0ADF2}" destId="{ECFE0FA7-A021-4CFD-BC9F-5D28801750C4}" srcOrd="3" destOrd="0" presId="urn:microsoft.com/office/officeart/2005/8/layout/lProcess3"/>
    <dgm:cxn modelId="{CFD24E60-6855-374D-B533-4E32BF8F25BF}" type="presParOf" srcId="{7A6C955E-9E97-4BF5-962E-3C70AED0ADF2}" destId="{B615704A-2E39-4F0F-A528-03D587F469DC}" srcOrd="4" destOrd="0" presId="urn:microsoft.com/office/officeart/2005/8/layout/lProcess3"/>
    <dgm:cxn modelId="{B1536933-85B3-B747-84D1-9074E8B2A86B}" type="presParOf" srcId="{B615704A-2E39-4F0F-A528-03D587F469DC}" destId="{BC6773A7-529C-4BC3-9E10-85891730D571}" srcOrd="0" destOrd="0" presId="urn:microsoft.com/office/officeart/2005/8/layout/lProcess3"/>
    <dgm:cxn modelId="{060EACB6-1FA7-5047-93EB-56255721F9B0}" type="presParOf" srcId="{B615704A-2E39-4F0F-A528-03D587F469DC}" destId="{F94DAF3E-CDF8-4617-96F4-F4E73D4CB1F5}" srcOrd="1" destOrd="0" presId="urn:microsoft.com/office/officeart/2005/8/layout/lProcess3"/>
    <dgm:cxn modelId="{375428CB-65EC-D94E-9398-4B4135210101}" type="presParOf" srcId="{B615704A-2E39-4F0F-A528-03D587F469DC}" destId="{BF7E8F66-B430-4787-9084-3DC100C9E1E5}" srcOrd="2" destOrd="0" presId="urn:microsoft.com/office/officeart/2005/8/layout/lProcess3"/>
    <dgm:cxn modelId="{693A8A81-D909-2D41-B6ED-2F3C23EF690E}" type="presParOf" srcId="{B615704A-2E39-4F0F-A528-03D587F469DC}" destId="{6E6FC4D3-235B-41E3-957B-8B3106969DE3}" srcOrd="3" destOrd="0" presId="urn:microsoft.com/office/officeart/2005/8/layout/lProcess3"/>
    <dgm:cxn modelId="{9CA13D9C-F730-D849-851E-03DF68DB5B82}" type="presParOf" srcId="{B615704A-2E39-4F0F-A528-03D587F469DC}" destId="{8A9E8EB0-958E-40B0-AEB6-7F9F1E7DD37D}" srcOrd="4" destOrd="0" presId="urn:microsoft.com/office/officeart/2005/8/layout/lProcess3"/>
    <dgm:cxn modelId="{752D13CF-0B07-4EF4-9978-5E580F582A39}" type="presParOf" srcId="{7A6C955E-9E97-4BF5-962E-3C70AED0ADF2}" destId="{3F993E7A-BBA9-408B-8356-6E7AACC58424}" srcOrd="5" destOrd="0" presId="urn:microsoft.com/office/officeart/2005/8/layout/lProcess3"/>
    <dgm:cxn modelId="{BB88AD8D-92F7-431F-AF8D-D2854B929370}" type="presParOf" srcId="{7A6C955E-9E97-4BF5-962E-3C70AED0ADF2}" destId="{13CF118D-BE49-41C0-9B4E-FDBB424BEE48}" srcOrd="6" destOrd="0" presId="urn:microsoft.com/office/officeart/2005/8/layout/lProcess3"/>
    <dgm:cxn modelId="{B2598921-304A-48B7-A19E-AAD84CB6C0F3}" type="presParOf" srcId="{13CF118D-BE49-41C0-9B4E-FDBB424BEE48}" destId="{C3299E96-2BE2-4A5D-90FD-E65EF6366C46}" srcOrd="0" destOrd="0" presId="urn:microsoft.com/office/officeart/2005/8/layout/lProcess3"/>
    <dgm:cxn modelId="{6703697B-B0FB-40C1-B017-57420C119D5F}" type="presParOf" srcId="{13CF118D-BE49-41C0-9B4E-FDBB424BEE48}" destId="{BD1004FF-8B60-4A7D-9AE6-6761D5F67960}" srcOrd="1" destOrd="0" presId="urn:microsoft.com/office/officeart/2005/8/layout/lProcess3"/>
    <dgm:cxn modelId="{8AD9BB46-D73D-4FD2-928D-A05289998882}" type="presParOf" srcId="{13CF118D-BE49-41C0-9B4E-FDBB424BEE48}" destId="{DE4BC8F0-5A75-4434-B0E6-78998E5880B1}" srcOrd="2" destOrd="0" presId="urn:microsoft.com/office/officeart/2005/8/layout/lProcess3"/>
    <dgm:cxn modelId="{0488B5AF-02E9-403B-AC15-34E7E4CA1A33}" type="presParOf" srcId="{13CF118D-BE49-41C0-9B4E-FDBB424BEE48}" destId="{BF9C3EE6-8CBE-4459-ACE8-156974BDD9F2}" srcOrd="3" destOrd="0" presId="urn:microsoft.com/office/officeart/2005/8/layout/lProcess3"/>
    <dgm:cxn modelId="{B0B53213-437B-4D17-9C7F-8FCD1A03096C}" type="presParOf" srcId="{13CF118D-BE49-41C0-9B4E-FDBB424BEE48}" destId="{B8FE666B-5BC7-4339-B0B1-5354E9DBAF8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416AD-9BCC-4227-9447-0A908481188E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74CA4FFD-CFDE-4CCC-BEF0-EF756B60598D}">
      <dgm:prSet phldrT="[Texto]" custT="1"/>
      <dgm:spPr/>
      <dgm:t>
        <a:bodyPr/>
        <a:lstStyle/>
        <a:p>
          <a:r>
            <a:rPr lang="es-PE" sz="1400" u="none" strike="noStrike" dirty="0">
              <a:effectLst/>
            </a:rPr>
            <a:t>Cargas y tarifas a usuarios</a:t>
          </a:r>
          <a:endParaRPr lang="es-PE" sz="1400" dirty="0"/>
        </a:p>
      </dgm:t>
    </dgm:pt>
    <dgm:pt modelId="{75C0B3D7-8C10-4594-8BC0-05D4F8A687BA}" type="parTrans" cxnId="{A1461FB9-643F-4838-9DD6-460ECAEB515B}">
      <dgm:prSet/>
      <dgm:spPr/>
      <dgm:t>
        <a:bodyPr/>
        <a:lstStyle/>
        <a:p>
          <a:endParaRPr lang="es-PE" sz="2400"/>
        </a:p>
      </dgm:t>
    </dgm:pt>
    <dgm:pt modelId="{E81D2195-6073-473E-BE48-CE28DD7F696D}" type="sibTrans" cxnId="{A1461FB9-643F-4838-9DD6-460ECAEB515B}">
      <dgm:prSet/>
      <dgm:spPr/>
      <dgm:t>
        <a:bodyPr/>
        <a:lstStyle/>
        <a:p>
          <a:endParaRPr lang="es-PE" sz="2400"/>
        </a:p>
      </dgm:t>
    </dgm:pt>
    <dgm:pt modelId="{F698B8BD-34A7-497B-B965-AC06624E37DD}">
      <dgm:prSet phldrT="[Texto]" custT="1"/>
      <dgm:spPr/>
      <dgm:t>
        <a:bodyPr/>
        <a:lstStyle/>
        <a:p>
          <a:r>
            <a:rPr lang="es-PE" sz="1400" u="none" strike="noStrike" dirty="0">
              <a:effectLst/>
            </a:rPr>
            <a:t>Concesiones Turísticas</a:t>
          </a:r>
          <a:endParaRPr lang="es-PE" sz="1400" dirty="0"/>
        </a:p>
      </dgm:t>
    </dgm:pt>
    <dgm:pt modelId="{A3543DDC-CC39-499B-995C-AF1AC31212E7}" type="parTrans" cxnId="{655B59A6-7045-4E55-85C3-760396B77203}">
      <dgm:prSet/>
      <dgm:spPr/>
      <dgm:t>
        <a:bodyPr/>
        <a:lstStyle/>
        <a:p>
          <a:endParaRPr lang="es-PE" sz="2400"/>
        </a:p>
      </dgm:t>
    </dgm:pt>
    <dgm:pt modelId="{BC42D21D-D1A4-4226-BDAC-224F49B93687}" type="sibTrans" cxnId="{655B59A6-7045-4E55-85C3-760396B77203}">
      <dgm:prSet/>
      <dgm:spPr/>
      <dgm:t>
        <a:bodyPr/>
        <a:lstStyle/>
        <a:p>
          <a:endParaRPr lang="es-PE" sz="2400"/>
        </a:p>
      </dgm:t>
    </dgm:pt>
    <dgm:pt modelId="{C8431934-AA31-4413-A2B7-C6BB92FE6119}">
      <dgm:prSet phldrT="[Texto]" custT="1"/>
      <dgm:spPr/>
      <dgm:t>
        <a:bodyPr/>
        <a:lstStyle/>
        <a:p>
          <a:r>
            <a:rPr lang="es-PE" sz="1400" u="none" strike="noStrike" dirty="0">
              <a:effectLst/>
            </a:rPr>
            <a:t>Créditos de carbono</a:t>
          </a:r>
          <a:endParaRPr lang="es-PE" sz="1400" dirty="0"/>
        </a:p>
      </dgm:t>
    </dgm:pt>
    <dgm:pt modelId="{4766AA65-E2D4-4F6D-AC14-EDF0B48F029E}" type="parTrans" cxnId="{4E65690B-7F91-4449-A8C3-A0793E668162}">
      <dgm:prSet/>
      <dgm:spPr/>
      <dgm:t>
        <a:bodyPr/>
        <a:lstStyle/>
        <a:p>
          <a:endParaRPr lang="es-PE" sz="2400"/>
        </a:p>
      </dgm:t>
    </dgm:pt>
    <dgm:pt modelId="{BB42B7D7-C0FC-4A5A-B81D-9E24E65F6028}" type="sibTrans" cxnId="{4E65690B-7F91-4449-A8C3-A0793E668162}">
      <dgm:prSet/>
      <dgm:spPr/>
      <dgm:t>
        <a:bodyPr/>
        <a:lstStyle/>
        <a:p>
          <a:endParaRPr lang="es-PE" sz="2400"/>
        </a:p>
      </dgm:t>
    </dgm:pt>
    <dgm:pt modelId="{5767471C-73B4-45D0-ADB0-58F240079742}">
      <dgm:prSet phldrT="[Texto]" custT="1"/>
      <dgm:spPr/>
      <dgm:t>
        <a:bodyPr/>
        <a:lstStyle/>
        <a:p>
          <a:r>
            <a:rPr lang="es-PE" sz="1100" u="none" strike="noStrike" dirty="0">
              <a:effectLst/>
            </a:rPr>
            <a:t>Compensación</a:t>
          </a:r>
          <a:endParaRPr lang="es-PE" sz="1100" dirty="0"/>
        </a:p>
      </dgm:t>
    </dgm:pt>
    <dgm:pt modelId="{C9960248-C851-4B57-B1D5-95C3246DBAB0}" type="parTrans" cxnId="{E8D2D6D7-7F52-4EB6-993F-3B0EB56DC59A}">
      <dgm:prSet/>
      <dgm:spPr/>
      <dgm:t>
        <a:bodyPr/>
        <a:lstStyle/>
        <a:p>
          <a:endParaRPr lang="es-PE" sz="2400"/>
        </a:p>
      </dgm:t>
    </dgm:pt>
    <dgm:pt modelId="{0849826C-8E0F-4778-811F-C426422FCC40}" type="sibTrans" cxnId="{E8D2D6D7-7F52-4EB6-993F-3B0EB56DC59A}">
      <dgm:prSet/>
      <dgm:spPr/>
      <dgm:t>
        <a:bodyPr/>
        <a:lstStyle/>
        <a:p>
          <a:endParaRPr lang="es-PE" sz="2400"/>
        </a:p>
      </dgm:t>
    </dgm:pt>
    <dgm:pt modelId="{AEB5C74B-95DF-4188-BE8A-CCB9058F6333}">
      <dgm:prSet phldrT="[Texto]" custT="1"/>
      <dgm:spPr/>
      <dgm:t>
        <a:bodyPr/>
        <a:lstStyle/>
        <a:p>
          <a:r>
            <a:rPr lang="es-PE" sz="1100" dirty="0"/>
            <a:t>Turismo</a:t>
          </a:r>
        </a:p>
      </dgm:t>
    </dgm:pt>
    <dgm:pt modelId="{E4ABA45C-B129-4CA0-AEA0-49FBCB6D478C}" type="parTrans" cxnId="{19EE6F36-CC0D-4071-B3BB-42A38E383611}">
      <dgm:prSet/>
      <dgm:spPr/>
      <dgm:t>
        <a:bodyPr/>
        <a:lstStyle/>
        <a:p>
          <a:endParaRPr lang="es-PE" sz="2400"/>
        </a:p>
      </dgm:t>
    </dgm:pt>
    <dgm:pt modelId="{061E1EEC-0971-40F6-8350-3F1EA6E09424}" type="sibTrans" cxnId="{19EE6F36-CC0D-4071-B3BB-42A38E383611}">
      <dgm:prSet/>
      <dgm:spPr/>
      <dgm:t>
        <a:bodyPr/>
        <a:lstStyle/>
        <a:p>
          <a:endParaRPr lang="es-PE" sz="2400"/>
        </a:p>
      </dgm:t>
    </dgm:pt>
    <dgm:pt modelId="{2388204F-DE0A-4AE8-AF82-3C5A585C83B9}">
      <dgm:prSet phldrT="[Texto]" custT="1"/>
      <dgm:spPr/>
      <dgm:t>
        <a:bodyPr/>
        <a:lstStyle/>
        <a:p>
          <a:r>
            <a:rPr lang="es-PE" sz="1400" u="none" strike="noStrike" dirty="0">
              <a:effectLst/>
            </a:rPr>
            <a:t>Compensaciones financieras</a:t>
          </a:r>
          <a:endParaRPr lang="es-PE" sz="1400" dirty="0"/>
        </a:p>
      </dgm:t>
    </dgm:pt>
    <dgm:pt modelId="{6DEDEE04-04E1-4CC6-A7D5-67CB5924BB8E}" type="parTrans" cxnId="{774A2B9F-089D-455F-B630-D34AD0B8ECB0}">
      <dgm:prSet/>
      <dgm:spPr/>
      <dgm:t>
        <a:bodyPr/>
        <a:lstStyle/>
        <a:p>
          <a:endParaRPr lang="es-PE" sz="2400"/>
        </a:p>
      </dgm:t>
    </dgm:pt>
    <dgm:pt modelId="{8C1E71F0-9128-4495-8413-E7EBB8A29689}" type="sibTrans" cxnId="{774A2B9F-089D-455F-B630-D34AD0B8ECB0}">
      <dgm:prSet/>
      <dgm:spPr/>
      <dgm:t>
        <a:bodyPr/>
        <a:lstStyle/>
        <a:p>
          <a:endParaRPr lang="es-PE" sz="2400"/>
        </a:p>
      </dgm:t>
    </dgm:pt>
    <dgm:pt modelId="{F444460E-7EDE-4E69-88E5-C17988CE18A1}">
      <dgm:prSet phldrT="[Texto]" custT="1"/>
      <dgm:spPr/>
      <dgm:t>
        <a:bodyPr/>
        <a:lstStyle/>
        <a:p>
          <a:r>
            <a:rPr lang="es-PE" sz="1400" u="none" strike="noStrike">
              <a:effectLst/>
              <a:latin typeface="+mn-lt"/>
              <a:ea typeface="+mn-ea"/>
              <a:cs typeface="+mn-cs"/>
            </a:rPr>
            <a:t>Compensaciones ambientales</a:t>
          </a:r>
          <a:endParaRPr lang="es-PE" sz="1400" dirty="0"/>
        </a:p>
      </dgm:t>
    </dgm:pt>
    <dgm:pt modelId="{A3A8005C-4A6E-4FA6-B636-B660B5395ADA}" type="parTrans" cxnId="{811FD825-10D1-473C-8314-7FA462C1E9A1}">
      <dgm:prSet/>
      <dgm:spPr/>
      <dgm:t>
        <a:bodyPr/>
        <a:lstStyle/>
        <a:p>
          <a:endParaRPr lang="es-PE" sz="2400"/>
        </a:p>
      </dgm:t>
    </dgm:pt>
    <dgm:pt modelId="{700D25BA-6D6C-4B8C-AA3B-57755C2690BF}" type="sibTrans" cxnId="{811FD825-10D1-473C-8314-7FA462C1E9A1}">
      <dgm:prSet/>
      <dgm:spPr/>
      <dgm:t>
        <a:bodyPr/>
        <a:lstStyle/>
        <a:p>
          <a:endParaRPr lang="es-PE" sz="2400"/>
        </a:p>
      </dgm:t>
    </dgm:pt>
    <dgm:pt modelId="{FD4572E0-9FF7-42B5-804F-50B66249CF06}">
      <dgm:prSet phldrT="[Texto]" custT="1"/>
      <dgm:spPr/>
      <dgm:t>
        <a:bodyPr/>
        <a:lstStyle/>
        <a:p>
          <a:r>
            <a:rPr lang="es-PE" sz="1400" u="none" strike="noStrike" dirty="0">
              <a:effectLst/>
            </a:rPr>
            <a:t>Membresía Vinculadas a la conservación</a:t>
          </a:r>
          <a:endParaRPr lang="es-PE" sz="1400" dirty="0"/>
        </a:p>
      </dgm:t>
    </dgm:pt>
    <dgm:pt modelId="{42BAF76A-0E90-4DC5-B4B7-9CF5EEC651E2}" type="parTrans" cxnId="{C9DAB8F1-A8DC-4E81-8933-88ABB9D6461E}">
      <dgm:prSet/>
      <dgm:spPr/>
      <dgm:t>
        <a:bodyPr/>
        <a:lstStyle/>
        <a:p>
          <a:endParaRPr lang="es-PE" sz="2400"/>
        </a:p>
      </dgm:t>
    </dgm:pt>
    <dgm:pt modelId="{3DB7B65F-5B24-496E-BA35-FFF1CDC10174}" type="sibTrans" cxnId="{C9DAB8F1-A8DC-4E81-8933-88ABB9D6461E}">
      <dgm:prSet/>
      <dgm:spPr/>
      <dgm:t>
        <a:bodyPr/>
        <a:lstStyle/>
        <a:p>
          <a:endParaRPr lang="es-PE" sz="2400"/>
        </a:p>
      </dgm:t>
    </dgm:pt>
    <dgm:pt modelId="{5BE14856-79E1-4031-B380-B2DF5BD19BA1}">
      <dgm:prSet phldrT="[Texto]" custT="1"/>
      <dgm:spPr/>
      <dgm:t>
        <a:bodyPr/>
        <a:lstStyle/>
        <a:p>
          <a:r>
            <a:rPr lang="es-PE" sz="1400" u="none" strike="noStrike" dirty="0">
              <a:effectLst/>
            </a:rPr>
            <a:t>Mantenimiento y suministro hídrico en cabeceras de cuenca</a:t>
          </a:r>
          <a:endParaRPr lang="es-PE" sz="1400" dirty="0"/>
        </a:p>
      </dgm:t>
    </dgm:pt>
    <dgm:pt modelId="{52201622-A3C7-4068-A6EA-9DD0FCFF0115}" type="parTrans" cxnId="{D55491ED-48FD-47AC-86E3-DD4B5D3F2179}">
      <dgm:prSet/>
      <dgm:spPr/>
      <dgm:t>
        <a:bodyPr/>
        <a:lstStyle/>
        <a:p>
          <a:endParaRPr lang="es-PE" sz="2400"/>
        </a:p>
      </dgm:t>
    </dgm:pt>
    <dgm:pt modelId="{6A727304-43A1-48BA-A850-8B59D688B5E6}" type="sibTrans" cxnId="{D55491ED-48FD-47AC-86E3-DD4B5D3F2179}">
      <dgm:prSet/>
      <dgm:spPr/>
      <dgm:t>
        <a:bodyPr/>
        <a:lstStyle/>
        <a:p>
          <a:endParaRPr lang="es-PE" sz="2400"/>
        </a:p>
      </dgm:t>
    </dgm:pt>
    <dgm:pt modelId="{C045A9BE-4418-496F-90DE-EA142603097E}">
      <dgm:prSet phldrT="[Texto]" custT="1"/>
      <dgm:spPr/>
      <dgm:t>
        <a:bodyPr/>
        <a:lstStyle/>
        <a:p>
          <a:r>
            <a:rPr lang="es-PE" sz="1400" u="none" strike="noStrike" dirty="0">
              <a:effectLst/>
              <a:latin typeface="+mn-lt"/>
              <a:ea typeface="+mn-ea"/>
              <a:cs typeface="+mn-cs"/>
            </a:rPr>
            <a:t>Emisión de opiniones técnicas </a:t>
          </a:r>
          <a:endParaRPr lang="es-PE" sz="1400" dirty="0"/>
        </a:p>
      </dgm:t>
    </dgm:pt>
    <dgm:pt modelId="{173FC159-396B-437E-AEB3-14CF353F6FEB}" type="parTrans" cxnId="{1ABAA436-6D96-4D0B-BC27-3284B1F50BEE}">
      <dgm:prSet/>
      <dgm:spPr/>
      <dgm:t>
        <a:bodyPr/>
        <a:lstStyle/>
        <a:p>
          <a:endParaRPr lang="es-PE" sz="2400"/>
        </a:p>
      </dgm:t>
    </dgm:pt>
    <dgm:pt modelId="{0EEF2327-DBFE-44F2-9EAF-5189EC6BCDC3}" type="sibTrans" cxnId="{1ABAA436-6D96-4D0B-BC27-3284B1F50BEE}">
      <dgm:prSet/>
      <dgm:spPr/>
      <dgm:t>
        <a:bodyPr/>
        <a:lstStyle/>
        <a:p>
          <a:endParaRPr lang="es-PE" sz="2400"/>
        </a:p>
      </dgm:t>
    </dgm:pt>
    <dgm:pt modelId="{8C968ADC-35C3-4BC2-B9C8-8EA2ACA96607}">
      <dgm:prSet phldrT="[Texto]" custT="1"/>
      <dgm:spPr/>
      <dgm:t>
        <a:bodyPr/>
        <a:lstStyle/>
        <a:p>
          <a:r>
            <a:rPr lang="es-PE" sz="1100" u="none" strike="noStrike">
              <a:effectLst/>
            </a:rPr>
            <a:t>Mecanismos </a:t>
          </a:r>
          <a:r>
            <a:rPr lang="es-PE" sz="1100" u="none" strike="noStrike" dirty="0">
              <a:effectLst/>
            </a:rPr>
            <a:t>de Retribución por Servicios Ecosistémicos</a:t>
          </a:r>
          <a:endParaRPr lang="es-PE" sz="1100" dirty="0"/>
        </a:p>
      </dgm:t>
    </dgm:pt>
    <dgm:pt modelId="{5C5770EB-E6CE-4999-ACDC-A5FCB423B3AE}" type="parTrans" cxnId="{1F3CD1C0-4A0F-4BAE-9B7C-09950450D838}">
      <dgm:prSet/>
      <dgm:spPr/>
      <dgm:t>
        <a:bodyPr/>
        <a:lstStyle/>
        <a:p>
          <a:endParaRPr lang="es-PE" sz="2400"/>
        </a:p>
      </dgm:t>
    </dgm:pt>
    <dgm:pt modelId="{6E067A33-DF4E-42D1-ABAF-4BBA33DD5E04}" type="sibTrans" cxnId="{1F3CD1C0-4A0F-4BAE-9B7C-09950450D838}">
      <dgm:prSet/>
      <dgm:spPr/>
      <dgm:t>
        <a:bodyPr/>
        <a:lstStyle/>
        <a:p>
          <a:endParaRPr lang="es-PE" sz="2400"/>
        </a:p>
      </dgm:t>
    </dgm:pt>
    <dgm:pt modelId="{037ACC70-354C-45B2-9A3D-49497022B99C}">
      <dgm:prSet phldrT="[Texto]" custT="1"/>
      <dgm:spPr/>
      <dgm:t>
        <a:bodyPr/>
        <a:lstStyle/>
        <a:p>
          <a:r>
            <a:rPr lang="es-PE" sz="1100"/>
            <a:t>Otros</a:t>
          </a:r>
          <a:endParaRPr lang="es-PE" sz="1100" dirty="0"/>
        </a:p>
      </dgm:t>
    </dgm:pt>
    <dgm:pt modelId="{06F8F453-B802-4FC5-A09D-595D9F9B594A}" type="parTrans" cxnId="{C54AF0E9-AD60-45D7-9A2A-7F0D2382FB39}">
      <dgm:prSet/>
      <dgm:spPr/>
      <dgm:t>
        <a:bodyPr/>
        <a:lstStyle/>
        <a:p>
          <a:endParaRPr lang="es-PE" sz="2400"/>
        </a:p>
      </dgm:t>
    </dgm:pt>
    <dgm:pt modelId="{C554C446-D584-45D8-BB9B-F4D73AF75011}" type="sibTrans" cxnId="{C54AF0E9-AD60-45D7-9A2A-7F0D2382FB39}">
      <dgm:prSet/>
      <dgm:spPr/>
      <dgm:t>
        <a:bodyPr/>
        <a:lstStyle/>
        <a:p>
          <a:endParaRPr lang="es-PE" sz="2400"/>
        </a:p>
      </dgm:t>
    </dgm:pt>
    <dgm:pt modelId="{211BB040-2900-4CF8-A4FD-96D085524CDD}">
      <dgm:prSet phldrT="[Texto]" custT="1"/>
      <dgm:spPr/>
      <dgm:t>
        <a:bodyPr/>
        <a:lstStyle/>
        <a:p>
          <a:r>
            <a:rPr lang="es-PE" sz="1400"/>
            <a:t>Venture capital</a:t>
          </a:r>
          <a:endParaRPr lang="es-PE" sz="1400" dirty="0"/>
        </a:p>
      </dgm:t>
    </dgm:pt>
    <dgm:pt modelId="{9FD611CC-6F28-40CE-98BF-6BF17EA8E9CC}" type="parTrans" cxnId="{EEF391F1-6C8B-4982-AAAD-7E2843366983}">
      <dgm:prSet/>
      <dgm:spPr/>
      <dgm:t>
        <a:bodyPr/>
        <a:lstStyle/>
        <a:p>
          <a:endParaRPr lang="es-PE" sz="2400"/>
        </a:p>
      </dgm:t>
    </dgm:pt>
    <dgm:pt modelId="{83D578AC-D8C7-43F8-B84D-993C3FEDB69B}" type="sibTrans" cxnId="{EEF391F1-6C8B-4982-AAAD-7E2843366983}">
      <dgm:prSet/>
      <dgm:spPr/>
      <dgm:t>
        <a:bodyPr/>
        <a:lstStyle/>
        <a:p>
          <a:endParaRPr lang="es-PE" sz="2400"/>
        </a:p>
      </dgm:t>
    </dgm:pt>
    <dgm:pt modelId="{3A65C755-34E7-4CC9-9867-AB9167898AA5}">
      <dgm:prSet phldrT="[Texto]" custT="1"/>
      <dgm:spPr/>
      <dgm:t>
        <a:bodyPr/>
        <a:lstStyle/>
        <a:p>
          <a:r>
            <a:rPr lang="es-PE" sz="1400" u="none" strike="noStrike" dirty="0">
              <a:effectLst/>
              <a:latin typeface="+mn-lt"/>
              <a:ea typeface="+mn-ea"/>
              <a:cs typeface="+mn-cs"/>
            </a:rPr>
            <a:t>Otorgamiento de derechos para aprovechamiento</a:t>
          </a:r>
          <a:endParaRPr lang="es-PE" sz="1400" dirty="0"/>
        </a:p>
      </dgm:t>
    </dgm:pt>
    <dgm:pt modelId="{F4084668-89FD-41E4-8120-6A906A94B9E5}" type="parTrans" cxnId="{CDF95435-C22A-4D38-A83B-E09B73A0F081}">
      <dgm:prSet/>
      <dgm:spPr/>
      <dgm:t>
        <a:bodyPr/>
        <a:lstStyle/>
        <a:p>
          <a:endParaRPr lang="es-PE" sz="2400"/>
        </a:p>
      </dgm:t>
    </dgm:pt>
    <dgm:pt modelId="{B7FD16FB-2BBB-4A45-B2EB-AC01306EDF5E}" type="sibTrans" cxnId="{CDF95435-C22A-4D38-A83B-E09B73A0F081}">
      <dgm:prSet/>
      <dgm:spPr/>
      <dgm:t>
        <a:bodyPr/>
        <a:lstStyle/>
        <a:p>
          <a:endParaRPr lang="es-PE" sz="2400"/>
        </a:p>
      </dgm:t>
    </dgm:pt>
    <dgm:pt modelId="{427834E3-FEA8-415F-9EB6-1396CB8E1751}">
      <dgm:prSet phldrT="[Texto]" custT="1"/>
      <dgm:spPr/>
      <dgm:t>
        <a:bodyPr/>
        <a:lstStyle/>
        <a:p>
          <a:r>
            <a:rPr lang="es-PE" sz="1400"/>
            <a:t>Dinamizadores de inversión pública: OxI y APP</a:t>
          </a:r>
          <a:endParaRPr lang="es-PE" sz="1400" dirty="0"/>
        </a:p>
      </dgm:t>
    </dgm:pt>
    <dgm:pt modelId="{92FD70ED-7C85-4540-A761-7184EF17C6A2}" type="parTrans" cxnId="{82A2056F-7419-4AAA-925C-D8C54A26BA2C}">
      <dgm:prSet/>
      <dgm:spPr/>
      <dgm:t>
        <a:bodyPr/>
        <a:lstStyle/>
        <a:p>
          <a:endParaRPr lang="es-PE" sz="2400"/>
        </a:p>
      </dgm:t>
    </dgm:pt>
    <dgm:pt modelId="{3964BF19-D591-4E82-832F-4C4E454D4559}" type="sibTrans" cxnId="{82A2056F-7419-4AAA-925C-D8C54A26BA2C}">
      <dgm:prSet/>
      <dgm:spPr/>
      <dgm:t>
        <a:bodyPr/>
        <a:lstStyle/>
        <a:p>
          <a:endParaRPr lang="es-PE" sz="2400"/>
        </a:p>
      </dgm:t>
    </dgm:pt>
    <dgm:pt modelId="{18541E90-AB25-42BA-80EF-203EA20FCC30}" type="pres">
      <dgm:prSet presAssocID="{6AF416AD-9BCC-4227-9447-0A908481188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CE2F88B-CA9F-4C83-9F73-BB1523E818BF}" type="pres">
      <dgm:prSet presAssocID="{AEB5C74B-95DF-4188-BE8A-CCB9058F6333}" presName="compNode" presStyleCnt="0"/>
      <dgm:spPr/>
    </dgm:pt>
    <dgm:pt modelId="{745E028F-AB29-4F2D-95CF-615E7D167228}" type="pres">
      <dgm:prSet presAssocID="{AEB5C74B-95DF-4188-BE8A-CCB9058F6333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B785B9B-0C01-4CD7-B5CD-F9ABBFFCD1B3}" type="pres">
      <dgm:prSet presAssocID="{AEB5C74B-95DF-4188-BE8A-CCB9058F6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370E8D-40CD-46BB-8CA9-9C6A5BB1DB2E}" type="pres">
      <dgm:prSet presAssocID="{AEB5C74B-95DF-4188-BE8A-CCB9058F6333}" presName="parentRect" presStyleLbl="alignNode1" presStyleIdx="0" presStyleCnt="4"/>
      <dgm:spPr/>
      <dgm:t>
        <a:bodyPr/>
        <a:lstStyle/>
        <a:p>
          <a:endParaRPr lang="es-PE"/>
        </a:p>
      </dgm:t>
    </dgm:pt>
    <dgm:pt modelId="{2E72AD06-F031-4D57-8E44-81B16579C848}" type="pres">
      <dgm:prSet presAssocID="{AEB5C74B-95DF-4188-BE8A-CCB9058F6333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t="-17000" b="-17000"/>
          </a:stretch>
        </a:blipFill>
      </dgm:spPr>
    </dgm:pt>
    <dgm:pt modelId="{8328760D-08B4-40CE-AB18-2AF294D4B45A}" type="pres">
      <dgm:prSet presAssocID="{061E1EEC-0971-40F6-8350-3F1EA6E09424}" presName="sibTrans" presStyleLbl="sibTrans2D1" presStyleIdx="0" presStyleCnt="0"/>
      <dgm:spPr/>
      <dgm:t>
        <a:bodyPr/>
        <a:lstStyle/>
        <a:p>
          <a:endParaRPr lang="es-PE"/>
        </a:p>
      </dgm:t>
    </dgm:pt>
    <dgm:pt modelId="{D72A76FD-8A0E-4702-BB61-C43FC1081641}" type="pres">
      <dgm:prSet presAssocID="{8C968ADC-35C3-4BC2-B9C8-8EA2ACA96607}" presName="compNode" presStyleCnt="0"/>
      <dgm:spPr/>
    </dgm:pt>
    <dgm:pt modelId="{6620249B-8AA6-46D3-8237-6DED99B878E2}" type="pres">
      <dgm:prSet presAssocID="{8C968ADC-35C3-4BC2-B9C8-8EA2ACA96607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0B6D7B-FA1A-466D-8AFE-A95774CE15D3}" type="pres">
      <dgm:prSet presAssocID="{8C968ADC-35C3-4BC2-B9C8-8EA2ACA966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FB8C66-F61C-4E95-9854-18F8F0040080}" type="pres">
      <dgm:prSet presAssocID="{8C968ADC-35C3-4BC2-B9C8-8EA2ACA96607}" presName="parentRect" presStyleLbl="alignNode1" presStyleIdx="1" presStyleCnt="4"/>
      <dgm:spPr/>
      <dgm:t>
        <a:bodyPr/>
        <a:lstStyle/>
        <a:p>
          <a:endParaRPr lang="es-PE"/>
        </a:p>
      </dgm:t>
    </dgm:pt>
    <dgm:pt modelId="{B8978CDF-C5E5-44E2-95D4-2A8FC7FE9556}" type="pres">
      <dgm:prSet presAssocID="{8C968ADC-35C3-4BC2-B9C8-8EA2ACA96607}" presName="adorn" presStyleLbl="fgAccFollowNode1" presStyleIdx="1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25000" r="-25000"/>
          </a:stretch>
        </a:blipFill>
      </dgm:spPr>
    </dgm:pt>
    <dgm:pt modelId="{467244FA-C4CF-4205-A832-8D568E0BC628}" type="pres">
      <dgm:prSet presAssocID="{6E067A33-DF4E-42D1-ABAF-4BBA33DD5E04}" presName="sibTrans" presStyleLbl="sibTrans2D1" presStyleIdx="0" presStyleCnt="0"/>
      <dgm:spPr/>
      <dgm:t>
        <a:bodyPr/>
        <a:lstStyle/>
        <a:p>
          <a:endParaRPr lang="es-PE"/>
        </a:p>
      </dgm:t>
    </dgm:pt>
    <dgm:pt modelId="{4A9501F8-0E36-44F3-B08F-B473BAA8D171}" type="pres">
      <dgm:prSet presAssocID="{5767471C-73B4-45D0-ADB0-58F240079742}" presName="compNode" presStyleCnt="0"/>
      <dgm:spPr/>
    </dgm:pt>
    <dgm:pt modelId="{3CB8F297-B889-4D0D-A6CC-3773AD868DB6}" type="pres">
      <dgm:prSet presAssocID="{5767471C-73B4-45D0-ADB0-58F240079742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724AB4-F943-46D6-8F5B-A9103F8B27B1}" type="pres">
      <dgm:prSet presAssocID="{5767471C-73B4-45D0-ADB0-58F2400797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C3019D5-58DC-4C40-9A85-928D9446083C}" type="pres">
      <dgm:prSet presAssocID="{5767471C-73B4-45D0-ADB0-58F240079742}" presName="parentRect" presStyleLbl="alignNode1" presStyleIdx="2" presStyleCnt="4"/>
      <dgm:spPr/>
      <dgm:t>
        <a:bodyPr/>
        <a:lstStyle/>
        <a:p>
          <a:endParaRPr lang="es-PE"/>
        </a:p>
      </dgm:t>
    </dgm:pt>
    <dgm:pt modelId="{FBBD6595-2E14-4D82-98CB-CABB3EBC0F5A}" type="pres">
      <dgm:prSet presAssocID="{5767471C-73B4-45D0-ADB0-58F240079742}" presName="adorn" presStyleLbl="fgAccFollow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PE"/>
        </a:p>
      </dgm:t>
    </dgm:pt>
    <dgm:pt modelId="{9644E2AC-05C9-4EDA-8AED-58D25C685B58}" type="pres">
      <dgm:prSet presAssocID="{0849826C-8E0F-4778-811F-C426422FCC40}" presName="sibTrans" presStyleLbl="sibTrans2D1" presStyleIdx="0" presStyleCnt="0"/>
      <dgm:spPr/>
      <dgm:t>
        <a:bodyPr/>
        <a:lstStyle/>
        <a:p>
          <a:endParaRPr lang="es-PE"/>
        </a:p>
      </dgm:t>
    </dgm:pt>
    <dgm:pt modelId="{07CF895F-DF19-4C5B-83C4-BBAAAB5B21C9}" type="pres">
      <dgm:prSet presAssocID="{037ACC70-354C-45B2-9A3D-49497022B99C}" presName="compNode" presStyleCnt="0"/>
      <dgm:spPr/>
    </dgm:pt>
    <dgm:pt modelId="{3BDE91D2-9F4E-4552-83F9-C1E7DBF43972}" type="pres">
      <dgm:prSet presAssocID="{037ACC70-354C-45B2-9A3D-49497022B99C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D82418-9FA5-4ABE-9DA2-00929E03E9A7}" type="pres">
      <dgm:prSet presAssocID="{037ACC70-354C-45B2-9A3D-49497022B9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BE19DA0-2710-47C5-A4F3-FE36D33BBDE3}" type="pres">
      <dgm:prSet presAssocID="{037ACC70-354C-45B2-9A3D-49497022B99C}" presName="parentRect" presStyleLbl="alignNode1" presStyleIdx="3" presStyleCnt="4"/>
      <dgm:spPr/>
      <dgm:t>
        <a:bodyPr/>
        <a:lstStyle/>
        <a:p>
          <a:endParaRPr lang="es-PE"/>
        </a:p>
      </dgm:t>
    </dgm:pt>
    <dgm:pt modelId="{3AB9CA38-D4A2-4DD6-A106-DA10EB816FD5}" type="pres">
      <dgm:prSet presAssocID="{037ACC70-354C-45B2-9A3D-49497022B99C}" presName="adorn" presStyleLbl="fgAccFollowNode1" presStyleIdx="3" presStyleCnt="4"/>
      <dgm:spPr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/>
          </a:stretch>
        </a:blipFill>
      </dgm:spPr>
    </dgm:pt>
  </dgm:ptLst>
  <dgm:cxnLst>
    <dgm:cxn modelId="{8A440AA8-F7AF-4E26-8A7A-6A31061ADC36}" type="presOf" srcId="{C045A9BE-4418-496F-90DE-EA142603097E}" destId="{3BDE91D2-9F4E-4552-83F9-C1E7DBF43972}" srcOrd="0" destOrd="2" presId="urn:microsoft.com/office/officeart/2005/8/layout/bList2"/>
    <dgm:cxn modelId="{AFA878EA-D095-4890-B1ED-D5DFE9F4214E}" type="presOf" srcId="{6AF416AD-9BCC-4227-9447-0A908481188E}" destId="{18541E90-AB25-42BA-80EF-203EA20FCC30}" srcOrd="0" destOrd="0" presId="urn:microsoft.com/office/officeart/2005/8/layout/bList2"/>
    <dgm:cxn modelId="{811FD825-10D1-473C-8314-7FA462C1E9A1}" srcId="{5767471C-73B4-45D0-ADB0-58F240079742}" destId="{F444460E-7EDE-4E69-88E5-C17988CE18A1}" srcOrd="0" destOrd="0" parTransId="{A3A8005C-4A6E-4FA6-B636-B660B5395ADA}" sibTransId="{700D25BA-6D6C-4B8C-AA3B-57755C2690BF}"/>
    <dgm:cxn modelId="{E8D2D6D7-7F52-4EB6-993F-3B0EB56DC59A}" srcId="{6AF416AD-9BCC-4227-9447-0A908481188E}" destId="{5767471C-73B4-45D0-ADB0-58F240079742}" srcOrd="2" destOrd="0" parTransId="{C9960248-C851-4B57-B1D5-95C3246DBAB0}" sibTransId="{0849826C-8E0F-4778-811F-C426422FCC40}"/>
    <dgm:cxn modelId="{EC1BBF67-C7D2-487D-BF5D-9ACD63F7AD45}" type="presOf" srcId="{74CA4FFD-CFDE-4CCC-BEF0-EF756B60598D}" destId="{745E028F-AB29-4F2D-95CF-615E7D167228}" srcOrd="0" destOrd="0" presId="urn:microsoft.com/office/officeart/2005/8/layout/bList2"/>
    <dgm:cxn modelId="{69FABBB1-8B89-4985-9764-B66477CEACA2}" type="presOf" srcId="{8C968ADC-35C3-4BC2-B9C8-8EA2ACA96607}" destId="{FEFB8C66-F61C-4E95-9854-18F8F0040080}" srcOrd="1" destOrd="0" presId="urn:microsoft.com/office/officeart/2005/8/layout/bList2"/>
    <dgm:cxn modelId="{5E6C36D9-4660-4105-B5C7-CB4103142A0E}" type="presOf" srcId="{6E067A33-DF4E-42D1-ABAF-4BBA33DD5E04}" destId="{467244FA-C4CF-4205-A832-8D568E0BC628}" srcOrd="0" destOrd="0" presId="urn:microsoft.com/office/officeart/2005/8/layout/bList2"/>
    <dgm:cxn modelId="{1F3CD1C0-4A0F-4BAE-9B7C-09950450D838}" srcId="{6AF416AD-9BCC-4227-9447-0A908481188E}" destId="{8C968ADC-35C3-4BC2-B9C8-8EA2ACA96607}" srcOrd="1" destOrd="0" parTransId="{5C5770EB-E6CE-4999-ACDC-A5FCB423B3AE}" sibTransId="{6E067A33-DF4E-42D1-ABAF-4BBA33DD5E04}"/>
    <dgm:cxn modelId="{1ABAA436-6D96-4D0B-BC27-3284B1F50BEE}" srcId="{037ACC70-354C-45B2-9A3D-49497022B99C}" destId="{C045A9BE-4418-496F-90DE-EA142603097E}" srcOrd="2" destOrd="0" parTransId="{173FC159-396B-437E-AEB3-14CF353F6FEB}" sibTransId="{0EEF2327-DBFE-44F2-9EAF-5189EC6BCDC3}"/>
    <dgm:cxn modelId="{E95A4E3B-1838-4B93-BFC2-00BD4D501C28}" type="presOf" srcId="{061E1EEC-0971-40F6-8350-3F1EA6E09424}" destId="{8328760D-08B4-40CE-AB18-2AF294D4B45A}" srcOrd="0" destOrd="0" presId="urn:microsoft.com/office/officeart/2005/8/layout/bList2"/>
    <dgm:cxn modelId="{C9DAB8F1-A8DC-4E81-8933-88ABB9D6461E}" srcId="{AEB5C74B-95DF-4188-BE8A-CCB9058F6333}" destId="{FD4572E0-9FF7-42B5-804F-50B66249CF06}" srcOrd="2" destOrd="0" parTransId="{42BAF76A-0E90-4DC5-B4B7-9CF5EEC651E2}" sibTransId="{3DB7B65F-5B24-496E-BA35-FFF1CDC10174}"/>
    <dgm:cxn modelId="{1B9849B5-CD08-4259-9397-CEDA94EDD139}" type="presOf" srcId="{037ACC70-354C-45B2-9A3D-49497022B99C}" destId="{80D82418-9FA5-4ABE-9DA2-00929E03E9A7}" srcOrd="0" destOrd="0" presId="urn:microsoft.com/office/officeart/2005/8/layout/bList2"/>
    <dgm:cxn modelId="{F3A8E39D-F6E5-4967-9AC5-4F70451F48FA}" type="presOf" srcId="{FD4572E0-9FF7-42B5-804F-50B66249CF06}" destId="{745E028F-AB29-4F2D-95CF-615E7D167228}" srcOrd="0" destOrd="2" presId="urn:microsoft.com/office/officeart/2005/8/layout/bList2"/>
    <dgm:cxn modelId="{59D5707E-A01E-404A-B9B4-6FA8EC867126}" type="presOf" srcId="{211BB040-2900-4CF8-A4FD-96D085524CDD}" destId="{3BDE91D2-9F4E-4552-83F9-C1E7DBF43972}" srcOrd="0" destOrd="0" presId="urn:microsoft.com/office/officeart/2005/8/layout/bList2"/>
    <dgm:cxn modelId="{7F57C21F-23FB-4A7D-9596-7BD719121DF3}" type="presOf" srcId="{AEB5C74B-95DF-4188-BE8A-CCB9058F6333}" destId="{32370E8D-40CD-46BB-8CA9-9C6A5BB1DB2E}" srcOrd="1" destOrd="0" presId="urn:microsoft.com/office/officeart/2005/8/layout/bList2"/>
    <dgm:cxn modelId="{D2830251-A11D-4777-9CF0-06973381DCA8}" type="presOf" srcId="{037ACC70-354C-45B2-9A3D-49497022B99C}" destId="{9BE19DA0-2710-47C5-A4F3-FE36D33BBDE3}" srcOrd="1" destOrd="0" presId="urn:microsoft.com/office/officeart/2005/8/layout/bList2"/>
    <dgm:cxn modelId="{453EF316-752E-4E46-B597-32F91875B227}" type="presOf" srcId="{427834E3-FEA8-415F-9EB6-1396CB8E1751}" destId="{3BDE91D2-9F4E-4552-83F9-C1E7DBF43972}" srcOrd="0" destOrd="3" presId="urn:microsoft.com/office/officeart/2005/8/layout/bList2"/>
    <dgm:cxn modelId="{19EE6F36-CC0D-4071-B3BB-42A38E383611}" srcId="{6AF416AD-9BCC-4227-9447-0A908481188E}" destId="{AEB5C74B-95DF-4188-BE8A-CCB9058F6333}" srcOrd="0" destOrd="0" parTransId="{E4ABA45C-B129-4CA0-AEA0-49FBCB6D478C}" sibTransId="{061E1EEC-0971-40F6-8350-3F1EA6E09424}"/>
    <dgm:cxn modelId="{FDA25A26-7528-4AAB-BB04-E93EE52F0C16}" type="presOf" srcId="{F698B8BD-34A7-497B-B965-AC06624E37DD}" destId="{745E028F-AB29-4F2D-95CF-615E7D167228}" srcOrd="0" destOrd="1" presId="urn:microsoft.com/office/officeart/2005/8/layout/bList2"/>
    <dgm:cxn modelId="{E5D91C1A-EC32-480D-8038-D3695001BA89}" type="presOf" srcId="{F444460E-7EDE-4E69-88E5-C17988CE18A1}" destId="{3CB8F297-B889-4D0D-A6CC-3773AD868DB6}" srcOrd="0" destOrd="0" presId="urn:microsoft.com/office/officeart/2005/8/layout/bList2"/>
    <dgm:cxn modelId="{655B59A6-7045-4E55-85C3-760396B77203}" srcId="{AEB5C74B-95DF-4188-BE8A-CCB9058F6333}" destId="{F698B8BD-34A7-497B-B965-AC06624E37DD}" srcOrd="1" destOrd="0" parTransId="{A3543DDC-CC39-499B-995C-AF1AC31212E7}" sibTransId="{BC42D21D-D1A4-4226-BDAC-224F49B93687}"/>
    <dgm:cxn modelId="{CDF95435-C22A-4D38-A83B-E09B73A0F081}" srcId="{037ACC70-354C-45B2-9A3D-49497022B99C}" destId="{3A65C755-34E7-4CC9-9867-AB9167898AA5}" srcOrd="1" destOrd="0" parTransId="{F4084668-89FD-41E4-8120-6A906A94B9E5}" sibTransId="{B7FD16FB-2BBB-4A45-B2EB-AC01306EDF5E}"/>
    <dgm:cxn modelId="{31F74C50-4047-4F3D-85EB-BC9FF7DA6B7B}" type="presOf" srcId="{5BE14856-79E1-4031-B380-B2DF5BD19BA1}" destId="{6620249B-8AA6-46D3-8237-6DED99B878E2}" srcOrd="0" destOrd="1" presId="urn:microsoft.com/office/officeart/2005/8/layout/bList2"/>
    <dgm:cxn modelId="{5207E9E5-C039-4086-97E6-2787578C3B44}" type="presOf" srcId="{C8431934-AA31-4413-A2B7-C6BB92FE6119}" destId="{6620249B-8AA6-46D3-8237-6DED99B878E2}" srcOrd="0" destOrd="0" presId="urn:microsoft.com/office/officeart/2005/8/layout/bList2"/>
    <dgm:cxn modelId="{774A2B9F-089D-455F-B630-D34AD0B8ECB0}" srcId="{5767471C-73B4-45D0-ADB0-58F240079742}" destId="{2388204F-DE0A-4AE8-AF82-3C5A585C83B9}" srcOrd="1" destOrd="0" parTransId="{6DEDEE04-04E1-4CC6-A7D5-67CB5924BB8E}" sibTransId="{8C1E71F0-9128-4495-8413-E7EBB8A29689}"/>
    <dgm:cxn modelId="{82A2056F-7419-4AAA-925C-D8C54A26BA2C}" srcId="{037ACC70-354C-45B2-9A3D-49497022B99C}" destId="{427834E3-FEA8-415F-9EB6-1396CB8E1751}" srcOrd="3" destOrd="0" parTransId="{92FD70ED-7C85-4540-A761-7184EF17C6A2}" sibTransId="{3964BF19-D591-4E82-832F-4C4E454D4559}"/>
    <dgm:cxn modelId="{19C5BAE9-CB4A-4235-BB76-24D262D67F1F}" type="presOf" srcId="{5767471C-73B4-45D0-ADB0-58F240079742}" destId="{4C3019D5-58DC-4C40-9A85-928D9446083C}" srcOrd="1" destOrd="0" presId="urn:microsoft.com/office/officeart/2005/8/layout/bList2"/>
    <dgm:cxn modelId="{C54AF0E9-AD60-45D7-9A2A-7F0D2382FB39}" srcId="{6AF416AD-9BCC-4227-9447-0A908481188E}" destId="{037ACC70-354C-45B2-9A3D-49497022B99C}" srcOrd="3" destOrd="0" parTransId="{06F8F453-B802-4FC5-A09D-595D9F9B594A}" sibTransId="{C554C446-D584-45D8-BB9B-F4D73AF75011}"/>
    <dgm:cxn modelId="{1041F6CE-074C-4D8E-91B1-84CAA67BAE13}" type="presOf" srcId="{0849826C-8E0F-4778-811F-C426422FCC40}" destId="{9644E2AC-05C9-4EDA-8AED-58D25C685B58}" srcOrd="0" destOrd="0" presId="urn:microsoft.com/office/officeart/2005/8/layout/bList2"/>
    <dgm:cxn modelId="{D55491ED-48FD-47AC-86E3-DD4B5D3F2179}" srcId="{8C968ADC-35C3-4BC2-B9C8-8EA2ACA96607}" destId="{5BE14856-79E1-4031-B380-B2DF5BD19BA1}" srcOrd="1" destOrd="0" parTransId="{52201622-A3C7-4068-A6EA-9DD0FCFF0115}" sibTransId="{6A727304-43A1-48BA-A850-8B59D688B5E6}"/>
    <dgm:cxn modelId="{C94708BE-6F25-4C36-AF9E-A27FFE6278B6}" type="presOf" srcId="{8C968ADC-35C3-4BC2-B9C8-8EA2ACA96607}" destId="{540B6D7B-FA1A-466D-8AFE-A95774CE15D3}" srcOrd="0" destOrd="0" presId="urn:microsoft.com/office/officeart/2005/8/layout/bList2"/>
    <dgm:cxn modelId="{4E65690B-7F91-4449-A8C3-A0793E668162}" srcId="{8C968ADC-35C3-4BC2-B9C8-8EA2ACA96607}" destId="{C8431934-AA31-4413-A2B7-C6BB92FE6119}" srcOrd="0" destOrd="0" parTransId="{4766AA65-E2D4-4F6D-AC14-EDF0B48F029E}" sibTransId="{BB42B7D7-C0FC-4A5A-B81D-9E24E65F6028}"/>
    <dgm:cxn modelId="{D3679116-AEC7-4BE1-8F4B-852951FF7AC4}" type="presOf" srcId="{AEB5C74B-95DF-4188-BE8A-CCB9058F6333}" destId="{5B785B9B-0C01-4CD7-B5CD-F9ABBFFCD1B3}" srcOrd="0" destOrd="0" presId="urn:microsoft.com/office/officeart/2005/8/layout/bList2"/>
    <dgm:cxn modelId="{A1461FB9-643F-4838-9DD6-460ECAEB515B}" srcId="{AEB5C74B-95DF-4188-BE8A-CCB9058F6333}" destId="{74CA4FFD-CFDE-4CCC-BEF0-EF756B60598D}" srcOrd="0" destOrd="0" parTransId="{75C0B3D7-8C10-4594-8BC0-05D4F8A687BA}" sibTransId="{E81D2195-6073-473E-BE48-CE28DD7F696D}"/>
    <dgm:cxn modelId="{EEF391F1-6C8B-4982-AAAD-7E2843366983}" srcId="{037ACC70-354C-45B2-9A3D-49497022B99C}" destId="{211BB040-2900-4CF8-A4FD-96D085524CDD}" srcOrd="0" destOrd="0" parTransId="{9FD611CC-6F28-40CE-98BF-6BF17EA8E9CC}" sibTransId="{83D578AC-D8C7-43F8-B84D-993C3FEDB69B}"/>
    <dgm:cxn modelId="{F73A4ACC-4CE5-4B17-93AE-CBC1B49CA1B7}" type="presOf" srcId="{2388204F-DE0A-4AE8-AF82-3C5A585C83B9}" destId="{3CB8F297-B889-4D0D-A6CC-3773AD868DB6}" srcOrd="0" destOrd="1" presId="urn:microsoft.com/office/officeart/2005/8/layout/bList2"/>
    <dgm:cxn modelId="{E438C1F6-8FCA-4B39-AF4F-7C98584A026B}" type="presOf" srcId="{5767471C-73B4-45D0-ADB0-58F240079742}" destId="{E6724AB4-F943-46D6-8F5B-A9103F8B27B1}" srcOrd="0" destOrd="0" presId="urn:microsoft.com/office/officeart/2005/8/layout/bList2"/>
    <dgm:cxn modelId="{48538D5A-8434-4780-B08E-C81F8DB34633}" type="presOf" srcId="{3A65C755-34E7-4CC9-9867-AB9167898AA5}" destId="{3BDE91D2-9F4E-4552-83F9-C1E7DBF43972}" srcOrd="0" destOrd="1" presId="urn:microsoft.com/office/officeart/2005/8/layout/bList2"/>
    <dgm:cxn modelId="{15B77A8D-8107-43E3-ABC6-A4CFA8E728DE}" type="presParOf" srcId="{18541E90-AB25-42BA-80EF-203EA20FCC30}" destId="{1CE2F88B-CA9F-4C83-9F73-BB1523E818BF}" srcOrd="0" destOrd="0" presId="urn:microsoft.com/office/officeart/2005/8/layout/bList2"/>
    <dgm:cxn modelId="{FEA8D1B0-6B51-435A-9E56-67641EC23954}" type="presParOf" srcId="{1CE2F88B-CA9F-4C83-9F73-BB1523E818BF}" destId="{745E028F-AB29-4F2D-95CF-615E7D167228}" srcOrd="0" destOrd="0" presId="urn:microsoft.com/office/officeart/2005/8/layout/bList2"/>
    <dgm:cxn modelId="{571E65ED-1035-45B7-B3BB-B711E3891932}" type="presParOf" srcId="{1CE2F88B-CA9F-4C83-9F73-BB1523E818BF}" destId="{5B785B9B-0C01-4CD7-B5CD-F9ABBFFCD1B3}" srcOrd="1" destOrd="0" presId="urn:microsoft.com/office/officeart/2005/8/layout/bList2"/>
    <dgm:cxn modelId="{8785DDB5-213D-4370-A556-EEB2F75BCBA1}" type="presParOf" srcId="{1CE2F88B-CA9F-4C83-9F73-BB1523E818BF}" destId="{32370E8D-40CD-46BB-8CA9-9C6A5BB1DB2E}" srcOrd="2" destOrd="0" presId="urn:microsoft.com/office/officeart/2005/8/layout/bList2"/>
    <dgm:cxn modelId="{C333FB16-20FA-404A-BFF0-232181780292}" type="presParOf" srcId="{1CE2F88B-CA9F-4C83-9F73-BB1523E818BF}" destId="{2E72AD06-F031-4D57-8E44-81B16579C848}" srcOrd="3" destOrd="0" presId="urn:microsoft.com/office/officeart/2005/8/layout/bList2"/>
    <dgm:cxn modelId="{D3E0EF66-3852-444D-8F90-44D2AB14AF1E}" type="presParOf" srcId="{18541E90-AB25-42BA-80EF-203EA20FCC30}" destId="{8328760D-08B4-40CE-AB18-2AF294D4B45A}" srcOrd="1" destOrd="0" presId="urn:microsoft.com/office/officeart/2005/8/layout/bList2"/>
    <dgm:cxn modelId="{C8542130-44ED-478B-959A-21ED3DC90F43}" type="presParOf" srcId="{18541E90-AB25-42BA-80EF-203EA20FCC30}" destId="{D72A76FD-8A0E-4702-BB61-C43FC1081641}" srcOrd="2" destOrd="0" presId="urn:microsoft.com/office/officeart/2005/8/layout/bList2"/>
    <dgm:cxn modelId="{9BB272F3-E475-48CF-9721-28859B6A9057}" type="presParOf" srcId="{D72A76FD-8A0E-4702-BB61-C43FC1081641}" destId="{6620249B-8AA6-46D3-8237-6DED99B878E2}" srcOrd="0" destOrd="0" presId="urn:microsoft.com/office/officeart/2005/8/layout/bList2"/>
    <dgm:cxn modelId="{A195A6E4-28BC-4BA7-B50A-9D70F86145A3}" type="presParOf" srcId="{D72A76FD-8A0E-4702-BB61-C43FC1081641}" destId="{540B6D7B-FA1A-466D-8AFE-A95774CE15D3}" srcOrd="1" destOrd="0" presId="urn:microsoft.com/office/officeart/2005/8/layout/bList2"/>
    <dgm:cxn modelId="{CDF74154-C0BE-41E7-889E-2C5760EE51E1}" type="presParOf" srcId="{D72A76FD-8A0E-4702-BB61-C43FC1081641}" destId="{FEFB8C66-F61C-4E95-9854-18F8F0040080}" srcOrd="2" destOrd="0" presId="urn:microsoft.com/office/officeart/2005/8/layout/bList2"/>
    <dgm:cxn modelId="{C52B0A0E-D0BB-4337-B9E6-82C7FD5C5DC0}" type="presParOf" srcId="{D72A76FD-8A0E-4702-BB61-C43FC1081641}" destId="{B8978CDF-C5E5-44E2-95D4-2A8FC7FE9556}" srcOrd="3" destOrd="0" presId="urn:microsoft.com/office/officeart/2005/8/layout/bList2"/>
    <dgm:cxn modelId="{AF3CDEF3-A582-4BF2-946B-92162113FA6D}" type="presParOf" srcId="{18541E90-AB25-42BA-80EF-203EA20FCC30}" destId="{467244FA-C4CF-4205-A832-8D568E0BC628}" srcOrd="3" destOrd="0" presId="urn:microsoft.com/office/officeart/2005/8/layout/bList2"/>
    <dgm:cxn modelId="{9BA93976-DECA-4A42-B6F2-BC06B7D0B6D2}" type="presParOf" srcId="{18541E90-AB25-42BA-80EF-203EA20FCC30}" destId="{4A9501F8-0E36-44F3-B08F-B473BAA8D171}" srcOrd="4" destOrd="0" presId="urn:microsoft.com/office/officeart/2005/8/layout/bList2"/>
    <dgm:cxn modelId="{3857CCB9-35A9-4271-BD64-D81AF7F2FEE6}" type="presParOf" srcId="{4A9501F8-0E36-44F3-B08F-B473BAA8D171}" destId="{3CB8F297-B889-4D0D-A6CC-3773AD868DB6}" srcOrd="0" destOrd="0" presId="urn:microsoft.com/office/officeart/2005/8/layout/bList2"/>
    <dgm:cxn modelId="{27269AEC-8693-4B3C-9734-4F59BBA2BFB7}" type="presParOf" srcId="{4A9501F8-0E36-44F3-B08F-B473BAA8D171}" destId="{E6724AB4-F943-46D6-8F5B-A9103F8B27B1}" srcOrd="1" destOrd="0" presId="urn:microsoft.com/office/officeart/2005/8/layout/bList2"/>
    <dgm:cxn modelId="{81B1AE68-413B-4ACC-AC3C-A1531D162858}" type="presParOf" srcId="{4A9501F8-0E36-44F3-B08F-B473BAA8D171}" destId="{4C3019D5-58DC-4C40-9A85-928D9446083C}" srcOrd="2" destOrd="0" presId="urn:microsoft.com/office/officeart/2005/8/layout/bList2"/>
    <dgm:cxn modelId="{58F68AB6-59EA-43F6-9C08-DC854F3AF3FC}" type="presParOf" srcId="{4A9501F8-0E36-44F3-B08F-B473BAA8D171}" destId="{FBBD6595-2E14-4D82-98CB-CABB3EBC0F5A}" srcOrd="3" destOrd="0" presId="urn:microsoft.com/office/officeart/2005/8/layout/bList2"/>
    <dgm:cxn modelId="{91E18975-3C0C-41F2-9789-FDC4817C7A0E}" type="presParOf" srcId="{18541E90-AB25-42BA-80EF-203EA20FCC30}" destId="{9644E2AC-05C9-4EDA-8AED-58D25C685B58}" srcOrd="5" destOrd="0" presId="urn:microsoft.com/office/officeart/2005/8/layout/bList2"/>
    <dgm:cxn modelId="{A8285BB5-C84E-466F-9AB0-46686C0CC31A}" type="presParOf" srcId="{18541E90-AB25-42BA-80EF-203EA20FCC30}" destId="{07CF895F-DF19-4C5B-83C4-BBAAAB5B21C9}" srcOrd="6" destOrd="0" presId="urn:microsoft.com/office/officeart/2005/8/layout/bList2"/>
    <dgm:cxn modelId="{AAB4A873-9A98-4633-B6DD-35E8B3569DF6}" type="presParOf" srcId="{07CF895F-DF19-4C5B-83C4-BBAAAB5B21C9}" destId="{3BDE91D2-9F4E-4552-83F9-C1E7DBF43972}" srcOrd="0" destOrd="0" presId="urn:microsoft.com/office/officeart/2005/8/layout/bList2"/>
    <dgm:cxn modelId="{4E8FC35E-DD8D-42F6-8D80-D13479C3645F}" type="presParOf" srcId="{07CF895F-DF19-4C5B-83C4-BBAAAB5B21C9}" destId="{80D82418-9FA5-4ABE-9DA2-00929E03E9A7}" srcOrd="1" destOrd="0" presId="urn:microsoft.com/office/officeart/2005/8/layout/bList2"/>
    <dgm:cxn modelId="{A8B91E5C-FEED-4588-AEAF-18407F686C2B}" type="presParOf" srcId="{07CF895F-DF19-4C5B-83C4-BBAAAB5B21C9}" destId="{9BE19DA0-2710-47C5-A4F3-FE36D33BBDE3}" srcOrd="2" destOrd="0" presId="urn:microsoft.com/office/officeart/2005/8/layout/bList2"/>
    <dgm:cxn modelId="{48AC764E-EFB1-4627-8C36-DD1CD8A8AFF1}" type="presParOf" srcId="{07CF895F-DF19-4C5B-83C4-BBAAAB5B21C9}" destId="{3AB9CA38-D4A2-4DD6-A106-DA10EB816FD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E05D645-F5E6-4070-9644-B80937AD070A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7991842-EB7E-4402-8192-045DA4A188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413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FA780BE-1151-4D49-B960-87C00253617A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999B408-D662-5442-B3D5-F686560BA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21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B408-D662-5442-B3D5-F686560BA2B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04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9B408-D662-5442-B3D5-F686560BA2B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18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9B408-D662-5442-B3D5-F686560BA2B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3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9B408-D662-5442-B3D5-F686560BA2B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5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9B408-D662-5442-B3D5-F686560BA2B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7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1EED9-BC3B-4128-AB83-037E7F255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E5F11F6-C1F4-41AE-A3ED-139943487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041C86-4D0E-4067-832C-4EA1C491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C86C96-83CF-4365-8227-A31159D8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882DCC4-DAE5-492F-BA89-A45AC2A5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52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BA690-3C32-4AC4-A754-4DBF42DB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A4BAB36-C308-4F47-B18F-0A6008301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4D29CC-7EA3-46D9-A7AD-3CC8C47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D6D9EC-A1B8-41E2-B806-2DEFF5AD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74719F-A938-4492-8739-BE648E0E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134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FEAD41C-3111-4ED2-9D71-74937FF37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6C8B55A-5036-40BC-8D59-0018ADC3F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3A362F-EEF6-4383-913F-3D7F773E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761802-D3CD-4684-9681-0C87693D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83B4DC-C37C-4A5C-901F-C518C29A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96C96A-CB77-4CAA-8192-29FCCF65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B3050A-4C6B-4C7D-A192-656146C19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AA9188-06FF-4DAC-8879-7E99BE8A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FC340D-89BB-47EA-9117-DB11D7EE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A80256-AF73-4EA0-98DB-2C11186A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811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A5D25D-2BEC-4AD9-B1FC-2B59778F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A54D97-8F33-49B9-A558-027AC31D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DB7483A-C3D4-4B3A-8F1E-3CFB7017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156C8C-4A9A-4C3F-A819-51749747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6AFCE18-BEBC-4F87-B314-1409C333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3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7B2664-FE4C-4D7B-B811-45266CE3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DC1B79-373C-4627-A554-DAFD609A1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DE05DB3-A1BB-42F3-AA0A-F9A5A54F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B0C908E-BE35-4EE4-83E9-3AD8C716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139D804-E70B-43AA-AEC8-60F1D917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9EAFC82-1966-4911-81E9-D3B9EBFE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044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4FFA76-4CB7-4705-BC2B-FCE212E9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646001B-8680-4E16-B8B3-B46F1E0AA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A9CD84-BADA-49E6-A744-8353A06F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CA856F3-16FF-4D5E-BA44-E82EB4D6B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F78EB76-285E-48F4-B17C-D996128B1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1439619-0C9D-419C-BF3E-66760913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B87C5E8-236E-4238-B8B1-DEB0E255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E2B6C70-5571-4A15-B3A5-927751F2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456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383D80-6BC2-470F-8550-33DF877C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145B9F3-F74C-4B4A-854F-BD5F45E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12A7326-CDED-46F6-BA52-7A426208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7DC4758-D227-4EC2-9F63-98A01162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147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93409D6-EE75-4A29-AA7C-1FB47709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B94AB64-F72A-4E83-A106-202ECDA3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FF5C5BB-8EF5-40D5-970D-CE6BAA6D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257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309D8A-77AA-45AA-8770-70262B03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FE639F-B84F-4606-B078-B38CF2FEF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3C9CED-E14C-4C4F-9233-84ED24AC3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7B97D47-91CB-40B2-964A-99FA7B92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625CA64-5656-4BB0-A00D-C22AB81D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184A1C-441E-4AB8-9F64-8076F2D8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82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53624-234A-4043-A53F-272851C7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17826B9-A58A-4F16-B0F5-1B6C9A49E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A8B1928-FCEC-4F2D-96F0-BD11A167D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8EEBE46-FDC9-4BC5-938C-865A6531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E6ACD9-50F4-4E6C-B1A2-94C0EB3A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D6BFEB-3031-4C94-B4D5-A70EF959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2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B9F5576-DA3E-4D79-8B47-CACFF046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C52FF7-1230-4347-B74D-0C1A2F4CB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F770ED-8506-45C5-8795-31C6695D0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2E15-DFA3-4C4B-BD8D-535CBE9317AD}" type="datetimeFigureOut">
              <a:rPr lang="es-PE" smtClean="0"/>
              <a:t>28/02/2019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899F451-30E6-4908-AFAD-73438CA8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48D32E-CC34-4844-A838-2FAA4A7BA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C505-4D11-490D-A926-F18616B2CB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69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nanp.gob.pe/peru-natural-legac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nanp.gob.pe/peru-natural-legac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18717" y="4383420"/>
            <a:ext cx="5942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Garamond"/>
                <a:cs typeface="Garamond"/>
                <a:hlinkClick r:id="rId2"/>
              </a:rPr>
              <a:t>http://www.sernanp.gob.pe/peru-natural-legacy</a:t>
            </a:r>
            <a:endParaRPr lang="pl-PL" sz="2400" dirty="0">
              <a:latin typeface="Garamond"/>
              <a:cs typeface="Garamond"/>
            </a:endParaRPr>
          </a:p>
          <a:p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867957" y="889530"/>
            <a:ext cx="8650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996633"/>
                </a:solidFill>
                <a:latin typeface="Garamond"/>
                <a:cs typeface="Garamond"/>
              </a:rPr>
              <a:t>Sostenibilidad Financiera de las Áreas Naturales Protegidas del Perú</a:t>
            </a:r>
          </a:p>
          <a:p>
            <a:pPr algn="ctr"/>
            <a:endParaRPr lang="es-ES" sz="4000" b="1" dirty="0">
              <a:solidFill>
                <a:srgbClr val="996633"/>
              </a:solidFill>
              <a:latin typeface="Garamond"/>
              <a:cs typeface="Garamond"/>
            </a:endParaRPr>
          </a:p>
          <a:p>
            <a:pPr algn="ctr"/>
            <a:endParaRPr lang="es-ES" sz="4000" b="1" dirty="0">
              <a:solidFill>
                <a:srgbClr val="996633"/>
              </a:solidFill>
              <a:latin typeface="Garamond"/>
              <a:cs typeface="Garamond"/>
            </a:endParaRPr>
          </a:p>
          <a:p>
            <a:pPr algn="ctr"/>
            <a:r>
              <a:rPr lang="es-ES" sz="4000" b="1" dirty="0">
                <a:solidFill>
                  <a:srgbClr val="996633"/>
                </a:solidFill>
                <a:latin typeface="Garamond"/>
                <a:cs typeface="Garamond"/>
              </a:rPr>
              <a:t>Iniciativa Patrimonio Natural del Perú</a:t>
            </a:r>
          </a:p>
        </p:txBody>
      </p:sp>
    </p:spTree>
    <p:extLst>
      <p:ext uri="{BB962C8B-B14F-4D97-AF65-F5344CB8AC3E}">
        <p14:creationId xmlns:p14="http://schemas.microsoft.com/office/powerpoint/2010/main" val="39570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CuadroTexto">
            <a:extLst>
              <a:ext uri="{FF2B5EF4-FFF2-40B4-BE49-F238E27FC236}">
                <a16:creationId xmlns:a16="http://schemas.microsoft.com/office/drawing/2014/main" xmlns="" id="{0BFF447F-F885-4D60-BC4B-47CC45080A22}"/>
              </a:ext>
            </a:extLst>
          </p:cNvPr>
          <p:cNvSpPr txBox="1"/>
          <p:nvPr/>
        </p:nvSpPr>
        <p:spPr>
          <a:xfrm>
            <a:off x="3128084" y="109529"/>
            <a:ext cx="5982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Evolución del Presupuesto años </a:t>
            </a:r>
            <a:r>
              <a:rPr lang="es-E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2009-2019</a:t>
            </a:r>
            <a:endParaRPr lang="es-PE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FCB27D45-6568-4292-AA8D-E405FCD8B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61753"/>
              </p:ext>
            </p:extLst>
          </p:nvPr>
        </p:nvGraphicFramePr>
        <p:xfrm>
          <a:off x="476473" y="767467"/>
          <a:ext cx="11012997" cy="265596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60928">
                  <a:extLst>
                    <a:ext uri="{9D8B030D-6E8A-4147-A177-3AD203B41FA5}">
                      <a16:colId xmlns:a16="http://schemas.microsoft.com/office/drawing/2014/main" xmlns="" val="474908066"/>
                    </a:ext>
                  </a:extLst>
                </a:gridCol>
                <a:gridCol w="751191">
                  <a:extLst>
                    <a:ext uri="{9D8B030D-6E8A-4147-A177-3AD203B41FA5}">
                      <a16:colId xmlns:a16="http://schemas.microsoft.com/office/drawing/2014/main" xmlns="" val="402065346"/>
                    </a:ext>
                  </a:extLst>
                </a:gridCol>
                <a:gridCol w="831676">
                  <a:extLst>
                    <a:ext uri="{9D8B030D-6E8A-4147-A177-3AD203B41FA5}">
                      <a16:colId xmlns:a16="http://schemas.microsoft.com/office/drawing/2014/main" xmlns="" val="2546396217"/>
                    </a:ext>
                  </a:extLst>
                </a:gridCol>
                <a:gridCol w="751191">
                  <a:extLst>
                    <a:ext uri="{9D8B030D-6E8A-4147-A177-3AD203B41FA5}">
                      <a16:colId xmlns:a16="http://schemas.microsoft.com/office/drawing/2014/main" xmlns="" val="330904814"/>
                    </a:ext>
                  </a:extLst>
                </a:gridCol>
                <a:gridCol w="831676">
                  <a:extLst>
                    <a:ext uri="{9D8B030D-6E8A-4147-A177-3AD203B41FA5}">
                      <a16:colId xmlns:a16="http://schemas.microsoft.com/office/drawing/2014/main" xmlns="" val="4170005784"/>
                    </a:ext>
                  </a:extLst>
                </a:gridCol>
                <a:gridCol w="831676">
                  <a:extLst>
                    <a:ext uri="{9D8B030D-6E8A-4147-A177-3AD203B41FA5}">
                      <a16:colId xmlns:a16="http://schemas.microsoft.com/office/drawing/2014/main" xmlns="" val="1132215319"/>
                    </a:ext>
                  </a:extLst>
                </a:gridCol>
                <a:gridCol w="831676">
                  <a:extLst>
                    <a:ext uri="{9D8B030D-6E8A-4147-A177-3AD203B41FA5}">
                      <a16:colId xmlns:a16="http://schemas.microsoft.com/office/drawing/2014/main" xmlns="" val="2366310048"/>
                    </a:ext>
                  </a:extLst>
                </a:gridCol>
                <a:gridCol w="831676">
                  <a:extLst>
                    <a:ext uri="{9D8B030D-6E8A-4147-A177-3AD203B41FA5}">
                      <a16:colId xmlns:a16="http://schemas.microsoft.com/office/drawing/2014/main" xmlns="" val="2494294874"/>
                    </a:ext>
                  </a:extLst>
                </a:gridCol>
                <a:gridCol w="831676">
                  <a:extLst>
                    <a:ext uri="{9D8B030D-6E8A-4147-A177-3AD203B41FA5}">
                      <a16:colId xmlns:a16="http://schemas.microsoft.com/office/drawing/2014/main" xmlns="" val="210186850"/>
                    </a:ext>
                  </a:extLst>
                </a:gridCol>
                <a:gridCol w="778018">
                  <a:extLst>
                    <a:ext uri="{9D8B030D-6E8A-4147-A177-3AD203B41FA5}">
                      <a16:colId xmlns:a16="http://schemas.microsoft.com/office/drawing/2014/main" xmlns="" val="233258236"/>
                    </a:ext>
                  </a:extLst>
                </a:gridCol>
                <a:gridCol w="831676">
                  <a:extLst>
                    <a:ext uri="{9D8B030D-6E8A-4147-A177-3AD203B41FA5}">
                      <a16:colId xmlns:a16="http://schemas.microsoft.com/office/drawing/2014/main" xmlns="" val="3440905565"/>
                    </a:ext>
                  </a:extLst>
                </a:gridCol>
                <a:gridCol w="818261">
                  <a:extLst>
                    <a:ext uri="{9D8B030D-6E8A-4147-A177-3AD203B41FA5}">
                      <a16:colId xmlns:a16="http://schemas.microsoft.com/office/drawing/2014/main" xmlns="" val="2035249145"/>
                    </a:ext>
                  </a:extLst>
                </a:gridCol>
                <a:gridCol w="831676">
                  <a:extLst>
                    <a:ext uri="{9D8B030D-6E8A-4147-A177-3AD203B41FA5}">
                      <a16:colId xmlns:a16="http://schemas.microsoft.com/office/drawing/2014/main" xmlns="" val="1057045345"/>
                    </a:ext>
                  </a:extLst>
                </a:gridCol>
              </a:tblGrid>
              <a:tr h="320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FUENTE DE          FINANCIAMIENTO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Composición en % 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1188488"/>
                  </a:ext>
                </a:extLst>
              </a:tr>
              <a:tr h="47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1: RECURSOS ORDINARIOS</a:t>
                      </a:r>
                      <a:endParaRPr lang="es-C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6.625.030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32.341.530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43.084.550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36.179.213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41.267.057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39.938.029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53.538.303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52.111.783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51.540.905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52.690.858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47.359.748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52%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3771236"/>
                  </a:ext>
                </a:extLst>
              </a:tr>
              <a:tr h="5623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2: RECURSOS DIRECTAMENTE RECAUDADOS</a:t>
                      </a:r>
                      <a:endParaRPr lang="es-CL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10.328.900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8.366.783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7.300.000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9.212.498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11.404.244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13.127.648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15.496.694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16.415.262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23.984.923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23.027.842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41.281.617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45%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938172"/>
                  </a:ext>
                </a:extLst>
              </a:tr>
              <a:tr h="4904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3: Recursos por operaciones Oficiales de Crédito</a:t>
                      </a:r>
                      <a:endParaRPr lang="es-CL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1.231.551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1894063"/>
                  </a:ext>
                </a:extLst>
              </a:tr>
              <a:tr h="4511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4: DONACIONES Y TRANSFERENCIAS</a:t>
                      </a:r>
                      <a:endParaRPr lang="es-CL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1.462.056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2.038.878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305.630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502.455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679.486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524.777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1.281.462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11.720.887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3.829.359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4.681.396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>
                          <a:effectLst/>
                          <a:latin typeface="Calibri" panose="020F0502020204030204" pitchFamily="34" charset="0"/>
                        </a:rPr>
                        <a:t>2.599.544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305550"/>
                  </a:ext>
                </a:extLst>
              </a:tr>
              <a:tr h="320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18.415.986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42.747.191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50.690.180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45.894.166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53.350.787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53.590.454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70.316.459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80.247.932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79.355.187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81.631.647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91.240.909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436773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627322B-D776-4004-9B40-7D73CC24B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644181"/>
              </p:ext>
            </p:extLst>
          </p:nvPr>
        </p:nvGraphicFramePr>
        <p:xfrm>
          <a:off x="612949" y="3605663"/>
          <a:ext cx="11012994" cy="299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5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6F319DE-753E-4F8A-ACD5-A0B2F9F3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4. Patrimonio Natural del Perú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D98C3ED-8F36-4FE6-B217-E3F292320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sz="3600" u="sng" dirty="0">
                <a:latin typeface="Garamond" panose="02020404030301010803" pitchFamily="18" charset="0"/>
              </a:rPr>
              <a:t>Impulsando</a:t>
            </a:r>
            <a:r>
              <a:rPr lang="es-PE" sz="3600" dirty="0">
                <a:latin typeface="Garamond" panose="02020404030301010803" pitchFamily="18" charset="0"/>
              </a:rPr>
              <a:t> la Sostenibilidad Financiera del SINANPE</a:t>
            </a:r>
          </a:p>
        </p:txBody>
      </p:sp>
    </p:spTree>
    <p:extLst>
      <p:ext uri="{BB962C8B-B14F-4D97-AF65-F5344CB8AC3E}">
        <p14:creationId xmlns:p14="http://schemas.microsoft.com/office/powerpoint/2010/main" val="8166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F47B3EA-9EED-47B3-BF3B-4102A0AF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79" y="0"/>
            <a:ext cx="10515600" cy="1325563"/>
          </a:xfrm>
        </p:spPr>
        <p:txBody>
          <a:bodyPr/>
          <a:lstStyle/>
          <a:p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Patrimonio Natural del Perú</a:t>
            </a:r>
            <a:endParaRPr lang="es-PE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27D8F208-1797-438C-AA37-AC94F2A8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21" y="1341606"/>
            <a:ext cx="4462358" cy="4388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400" dirty="0">
                <a:solidFill>
                  <a:srgbClr val="000000"/>
                </a:solidFill>
                <a:latin typeface="Garamond" panose="02020404030301010803" pitchFamily="18" charset="0"/>
              </a:rPr>
              <a:t>La Iniciativa tiene </a:t>
            </a:r>
            <a:r>
              <a:rPr lang="es-PE" sz="2400" dirty="0">
                <a:latin typeface="Garamond" panose="02020404030301010803" pitchFamily="18" charset="0"/>
              </a:rPr>
              <a:t>como</a:t>
            </a:r>
            <a:r>
              <a:rPr lang="es-PE" sz="2400" dirty="0">
                <a:solidFill>
                  <a:srgbClr val="000000"/>
                </a:solidFill>
                <a:latin typeface="Garamond" panose="02020404030301010803" pitchFamily="18" charset="0"/>
              </a:rPr>
              <a:t> foco primordial el logro de la </a:t>
            </a:r>
            <a:r>
              <a:rPr lang="es-PE" sz="2400" b="1" dirty="0">
                <a:solidFill>
                  <a:srgbClr val="996633"/>
                </a:solidFill>
                <a:latin typeface="Garamond" panose="02020404030301010803" pitchFamily="18" charset="0"/>
              </a:rPr>
              <a:t>sostenibilidad financiera para contribuir a la gestión efectiva</a:t>
            </a:r>
            <a:r>
              <a:rPr lang="es-PE" sz="2400" dirty="0">
                <a:solidFill>
                  <a:srgbClr val="996633"/>
                </a:solidFill>
                <a:latin typeface="Garamond" panose="02020404030301010803" pitchFamily="18" charset="0"/>
              </a:rPr>
              <a:t> </a:t>
            </a:r>
            <a:r>
              <a:rPr lang="es-PE" sz="2400" dirty="0">
                <a:solidFill>
                  <a:srgbClr val="000000"/>
                </a:solidFill>
                <a:latin typeface="Garamond" panose="02020404030301010803" pitchFamily="18" charset="0"/>
              </a:rPr>
              <a:t>del Sistema de Áreas Naturales Protegidas por el Estado (SINANPE) y así </a:t>
            </a:r>
            <a:r>
              <a:rPr lang="es-PE" sz="2400" b="1" dirty="0">
                <a:solidFill>
                  <a:srgbClr val="996633"/>
                </a:solidFill>
                <a:latin typeface="Garamond" panose="02020404030301010803" pitchFamily="18" charset="0"/>
              </a:rPr>
              <a:t>contribuir de forma estratégica con las condiciones habilitantes</a:t>
            </a:r>
            <a:r>
              <a:rPr lang="es-PE" sz="2400" dirty="0">
                <a:solidFill>
                  <a:srgbClr val="000000"/>
                </a:solidFill>
                <a:latin typeface="Garamond" panose="02020404030301010803" pitchFamily="18" charset="0"/>
              </a:rPr>
              <a:t> para lograr el </a:t>
            </a:r>
            <a:r>
              <a:rPr lang="es-PE" sz="2400" b="1" dirty="0">
                <a:solidFill>
                  <a:srgbClr val="996633"/>
                </a:solidFill>
                <a:latin typeface="Garamond" panose="02020404030301010803" pitchFamily="18" charset="0"/>
              </a:rPr>
              <a:t>cumplimiento de los objetivos de conservación</a:t>
            </a:r>
            <a:r>
              <a:rPr lang="es-PE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PE" sz="2400" dirty="0">
                <a:solidFill>
                  <a:srgbClr val="000000"/>
                </a:solidFill>
                <a:latin typeface="Garamond" panose="02020404030301010803" pitchFamily="18" charset="0"/>
              </a:rPr>
              <a:t>de las áreas naturales protegidas.</a:t>
            </a:r>
          </a:p>
          <a:p>
            <a:endParaRPr lang="es-PE" sz="2400" dirty="0">
              <a:latin typeface="Garamond" panose="02020404030301010803" pitchFamily="18" charset="0"/>
            </a:endParaRPr>
          </a:p>
        </p:txBody>
      </p:sp>
      <p:pic>
        <p:nvPicPr>
          <p:cNvPr id="6" name="Imagen 5" descr="Captura de pantalla 2018-10-26 a las 07.47.16.png">
            <a:extLst>
              <a:ext uri="{FF2B5EF4-FFF2-40B4-BE49-F238E27FC236}">
                <a16:creationId xmlns:a16="http://schemas.microsoft.com/office/drawing/2014/main" xmlns="" id="{91296D54-844F-4AEB-A8A2-8C3F571F8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1234761"/>
            <a:ext cx="6673993" cy="41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27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06006" y="127503"/>
            <a:ext cx="11342268" cy="925272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s-PE" b="1" dirty="0">
                <a:solidFill>
                  <a:srgbClr val="996633"/>
                </a:solidFill>
                <a:latin typeface="Garamond"/>
                <a:cs typeface="Garamond"/>
              </a:rPr>
              <a:t>Alcance , Fases y Objetivo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03188" y="926165"/>
            <a:ext cx="11985623" cy="4861247"/>
            <a:chOff x="206375" y="1241171"/>
            <a:chExt cx="11985623" cy="4861247"/>
          </a:xfrm>
        </p:grpSpPr>
        <p:sp>
          <p:nvSpPr>
            <p:cNvPr id="14" name="13 CuadroTexto"/>
            <p:cNvSpPr txBox="1"/>
            <p:nvPr/>
          </p:nvSpPr>
          <p:spPr>
            <a:xfrm>
              <a:off x="206375" y="2592606"/>
              <a:ext cx="2619375" cy="385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PE" sz="1899" dirty="0">
                  <a:solidFill>
                    <a:schemeClr val="bg1"/>
                  </a:solidFill>
                </a:rPr>
                <a:t>Garantizar la</a:t>
              </a:r>
              <a:endParaRPr lang="es-PE" sz="1849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8627641" y="1241171"/>
              <a:ext cx="3564357" cy="4861247"/>
              <a:chOff x="8627642" y="1240600"/>
              <a:chExt cx="3564357" cy="4862513"/>
            </a:xfrm>
          </p:grpSpPr>
          <p:pic>
            <p:nvPicPr>
              <p:cNvPr id="1536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765"/>
              <a:stretch/>
            </p:blipFill>
            <p:spPr bwMode="auto">
              <a:xfrm>
                <a:off x="8627642" y="1240600"/>
                <a:ext cx="3564357" cy="4862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7 CuadroTexto"/>
              <p:cNvSpPr txBox="1"/>
              <p:nvPr/>
            </p:nvSpPr>
            <p:spPr>
              <a:xfrm rot="2948719">
                <a:off x="9938822" y="4279951"/>
                <a:ext cx="13785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PE" sz="2799" b="1" dirty="0">
                    <a:solidFill>
                      <a:schemeClr val="tx2">
                        <a:lumMod val="75000"/>
                      </a:schemeClr>
                    </a:solidFill>
                  </a:rPr>
                  <a:t>Fase 2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0156866" y="1996235"/>
                <a:ext cx="132075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PE" sz="2799" b="1" dirty="0">
                    <a:solidFill>
                      <a:srgbClr val="996633"/>
                    </a:solidFill>
                  </a:rPr>
                  <a:t>Fase 1</a:t>
                </a:r>
              </a:p>
            </p:txBody>
          </p:sp>
        </p:grpSp>
      </p:grpSp>
      <p:sp>
        <p:nvSpPr>
          <p:cNvPr id="16" name="Marcador de contenido 5">
            <a:extLst>
              <a:ext uri="{FF2B5EF4-FFF2-40B4-BE49-F238E27FC236}">
                <a16:creationId xmlns:a16="http://schemas.microsoft.com/office/drawing/2014/main" xmlns="" id="{2BB577C8-EEB3-467E-99F2-0A8B0D8A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6" y="1305993"/>
            <a:ext cx="7918447" cy="52800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PE" b="1" dirty="0">
                <a:latin typeface="Garamond" panose="02020404030301010803" pitchFamily="18" charset="0"/>
              </a:rPr>
              <a:t>Alcance</a:t>
            </a:r>
          </a:p>
          <a:p>
            <a:r>
              <a:rPr lang="es-PE" dirty="0">
                <a:latin typeface="Garamond" panose="02020404030301010803" pitchFamily="18" charset="0"/>
              </a:rPr>
              <a:t>El SINANPE</a:t>
            </a:r>
          </a:p>
          <a:p>
            <a:pPr marL="0" indent="0">
              <a:buNone/>
            </a:pPr>
            <a:endParaRPr lang="es-PE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PE" b="1" dirty="0">
                <a:latin typeface="Garamond" panose="02020404030301010803" pitchFamily="18" charset="0"/>
              </a:rPr>
              <a:t>Fases</a:t>
            </a:r>
          </a:p>
          <a:p>
            <a:r>
              <a:rPr lang="es-PE" dirty="0">
                <a:latin typeface="Garamond" panose="02020404030301010803" pitchFamily="18" charset="0"/>
              </a:rPr>
              <a:t>Fase 1 Amazonía </a:t>
            </a:r>
          </a:p>
          <a:p>
            <a:r>
              <a:rPr lang="es-PE" dirty="0">
                <a:latin typeface="Garamond" panose="02020404030301010803" pitchFamily="18" charset="0"/>
              </a:rPr>
              <a:t>Fase 2 Andes y Marino-Costero</a:t>
            </a:r>
          </a:p>
          <a:p>
            <a:pPr marL="0" indent="0">
              <a:buNone/>
            </a:pPr>
            <a:endParaRPr lang="es-PE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PE" b="1" dirty="0">
                <a:latin typeface="Garamond" panose="02020404030301010803" pitchFamily="18" charset="0"/>
              </a:rPr>
              <a:t>Objetivo General</a:t>
            </a:r>
          </a:p>
          <a:p>
            <a:pPr marL="0" indent="0">
              <a:buNone/>
            </a:pPr>
            <a:endParaRPr lang="es-PE" dirty="0">
              <a:latin typeface="Garamond" panose="02020404030301010803" pitchFamily="18" charset="0"/>
            </a:endParaRPr>
          </a:p>
          <a:p>
            <a:pPr lvl="0"/>
            <a:r>
              <a:rPr lang="es-PE" dirty="0">
                <a:solidFill>
                  <a:srgbClr val="996633"/>
                </a:solidFill>
                <a:latin typeface="Garamond" panose="02020404030301010803" pitchFamily="18" charset="0"/>
              </a:rPr>
              <a:t>Consolidar la gestión efectiva del SINANPE </a:t>
            </a:r>
            <a:r>
              <a:rPr lang="es-PE" dirty="0">
                <a:latin typeface="Garamond" panose="02020404030301010803" pitchFamily="18" charset="0"/>
              </a:rPr>
              <a:t>y de las áreas naturales protegidas en un </a:t>
            </a:r>
            <a:r>
              <a:rPr lang="es-PE" dirty="0">
                <a:solidFill>
                  <a:srgbClr val="996633"/>
                </a:solidFill>
                <a:latin typeface="Garamond" panose="02020404030301010803" pitchFamily="18" charset="0"/>
              </a:rPr>
              <a:t>plazo de 20 años</a:t>
            </a:r>
            <a:r>
              <a:rPr lang="es-PE" dirty="0">
                <a:latin typeface="Garamond" panose="02020404030301010803" pitchFamily="18" charset="0"/>
              </a:rPr>
              <a:t>, en al menos 19 millones de hectáreas, generando las condiciones habilitantes para dicha gestión y el desarrollo e implementación de </a:t>
            </a:r>
            <a:r>
              <a:rPr lang="es-PE" dirty="0">
                <a:solidFill>
                  <a:srgbClr val="996633"/>
                </a:solidFill>
                <a:latin typeface="Garamond" panose="02020404030301010803" pitchFamily="18" charset="0"/>
              </a:rPr>
              <a:t>mecanismos económicos para la sostenibilidad financiera del Sistema</a:t>
            </a:r>
            <a:r>
              <a:rPr lang="es-PE" dirty="0">
                <a:latin typeface="Garamond" panose="02020404030301010803" pitchFamily="18" charset="0"/>
              </a:rPr>
              <a:t>.</a:t>
            </a:r>
            <a:endParaRPr lang="es-PE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435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34" y="260499"/>
            <a:ext cx="10515600" cy="110798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s-ES" sz="4000" b="1" dirty="0">
                <a:solidFill>
                  <a:srgbClr val="996633"/>
                </a:solidFill>
                <a:latin typeface="Garamond"/>
                <a:cs typeface="Garamond"/>
              </a:rPr>
              <a:t>¿Qué queremos con </a:t>
            </a:r>
            <a:r>
              <a:rPr lang="es-ES" sz="4000" b="1" dirty="0" err="1">
                <a:solidFill>
                  <a:srgbClr val="996633"/>
                </a:solidFill>
                <a:latin typeface="Garamond"/>
                <a:cs typeface="Garamond"/>
              </a:rPr>
              <a:t>PdP</a:t>
            </a:r>
            <a:r>
              <a:rPr lang="es-ES" sz="4000" b="1" dirty="0">
                <a:solidFill>
                  <a:srgbClr val="996633"/>
                </a:solidFill>
                <a:latin typeface="Garamond"/>
                <a:cs typeface="Garamond"/>
              </a:rPr>
              <a:t>?</a:t>
            </a:r>
            <a:endParaRPr lang="es-ES" b="1" dirty="0">
              <a:solidFill>
                <a:srgbClr val="996633"/>
              </a:solidFill>
              <a:latin typeface="Garamond"/>
              <a:cs typeface="Garamond"/>
            </a:endParaRPr>
          </a:p>
        </p:txBody>
      </p:sp>
      <p:pic>
        <p:nvPicPr>
          <p:cNvPr id="7" name="Marcador de contenido 6" descr="Captura de pantalla 2018-10-26 a las 07.46.39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12875" b="6910"/>
          <a:stretch/>
        </p:blipFill>
        <p:spPr>
          <a:xfrm>
            <a:off x="6096000" y="1666875"/>
            <a:ext cx="5981700" cy="4013143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F40539F-CAC7-4BAD-AEC6-07CA05623C4A}"/>
              </a:ext>
            </a:extLst>
          </p:cNvPr>
          <p:cNvSpPr txBox="1"/>
          <p:nvPr/>
        </p:nvSpPr>
        <p:spPr>
          <a:xfrm>
            <a:off x="270434" y="1903968"/>
            <a:ext cx="582556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rgbClr val="996633"/>
                </a:solidFill>
              </a:rPr>
              <a:t>No duplicar </a:t>
            </a:r>
            <a:r>
              <a:rPr lang="es-PE" sz="2800" dirty="0"/>
              <a:t>esfuerzos.</a:t>
            </a:r>
          </a:p>
          <a:p>
            <a:pPr>
              <a:lnSpc>
                <a:spcPct val="150000"/>
              </a:lnSpc>
            </a:pPr>
            <a:endParaRPr lang="es-PE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rgbClr val="996633"/>
                </a:solidFill>
              </a:rPr>
              <a:t>Planificación única</a:t>
            </a:r>
            <a:r>
              <a:rPr lang="es-PE" sz="2800" dirty="0"/>
              <a:t>, articulada y conjunta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PE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800" dirty="0"/>
              <a:t>Gestión por </a:t>
            </a:r>
            <a:r>
              <a:rPr lang="es-PE" sz="2800" dirty="0">
                <a:solidFill>
                  <a:srgbClr val="996633"/>
                </a:solidFill>
              </a:rPr>
              <a:t>resultados de impacto</a:t>
            </a:r>
            <a:r>
              <a:rPr lang="es-P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6597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7321" y="255673"/>
            <a:ext cx="10756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996633"/>
                </a:solidFill>
                <a:latin typeface="Garamond"/>
                <a:cs typeface="Garamond"/>
              </a:rPr>
              <a:t>Esquema Financiero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321E5F8-7C8C-47AF-B706-E199EC8645B5}"/>
              </a:ext>
            </a:extLst>
          </p:cNvPr>
          <p:cNvSpPr txBox="1"/>
          <p:nvPr/>
        </p:nvSpPr>
        <p:spPr>
          <a:xfrm>
            <a:off x="786809" y="1329160"/>
            <a:ext cx="108877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996633"/>
                </a:solidFill>
                <a:latin typeface="Garamond" panose="02020404030301010803" pitchFamily="18" charset="0"/>
              </a:rPr>
              <a:t>Modelo Financiero</a:t>
            </a:r>
          </a:p>
          <a:p>
            <a:endParaRPr lang="es-PE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>
                <a:latin typeface="Garamond" panose="02020404030301010803" pitchFamily="18" charset="0"/>
              </a:rPr>
              <a:t>Modelo de </a:t>
            </a:r>
            <a:r>
              <a:rPr lang="es-PE" sz="2800" b="1" dirty="0">
                <a:latin typeface="Garamond" panose="02020404030301010803" pitchFamily="18" charset="0"/>
              </a:rPr>
              <a:t>costos</a:t>
            </a:r>
            <a:r>
              <a:rPr lang="es-PE" sz="2800" dirty="0">
                <a:latin typeface="Garamond" panose="02020404030301010803" pitchFamily="18" charset="0"/>
              </a:rPr>
              <a:t>: Costos de las condiciones habilitantes de las ANP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>
                <a:latin typeface="Garamond" panose="02020404030301010803" pitchFamily="18" charset="0"/>
              </a:rPr>
              <a:t>Modelo de </a:t>
            </a:r>
            <a:r>
              <a:rPr lang="es-PE" sz="2800" b="1" dirty="0">
                <a:latin typeface="Garamond" panose="02020404030301010803" pitchFamily="18" charset="0"/>
              </a:rPr>
              <a:t>ingresos</a:t>
            </a:r>
            <a:r>
              <a:rPr lang="es-PE" sz="2800" dirty="0">
                <a:latin typeface="Garamond" panose="02020404030301010803" pitchFamily="18" charset="0"/>
              </a:rPr>
              <a:t>: Ingresos que cerrarán las brechas identificadas. Se complementa con estrategias de eficiencia de uso de recursos y ahorro.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800" dirty="0">
              <a:solidFill>
                <a:srgbClr val="996633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rgbClr val="996633"/>
                </a:solidFill>
                <a:latin typeface="Garamond" panose="02020404030301010803" pitchFamily="18" charset="0"/>
              </a:rPr>
              <a:t>INVERSIONES orientadas a RESULTADOS CONCRETOS y MEDIBLES</a:t>
            </a:r>
            <a:r>
              <a:rPr lang="es-PE" sz="2800" dirty="0">
                <a:latin typeface="Garamond" panose="02020404030301010803" pitchFamily="18" charset="0"/>
              </a:rPr>
              <a:t>. PDP articulado al PP</a:t>
            </a:r>
            <a:r>
              <a:rPr lang="es-PE" sz="2800" b="1" dirty="0">
                <a:latin typeface="Garamond" panose="02020404030301010803" pitchFamily="18" charset="0"/>
              </a:rPr>
              <a:t>057</a:t>
            </a:r>
            <a:r>
              <a:rPr lang="es-PE" sz="28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8240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6 Título"/>
          <p:cNvSpPr>
            <a:spLocks noGrp="1"/>
          </p:cNvSpPr>
          <p:nvPr>
            <p:ph type="title" idx="4294967295"/>
          </p:nvPr>
        </p:nvSpPr>
        <p:spPr>
          <a:xfrm>
            <a:off x="-464023" y="122829"/>
            <a:ext cx="9122107" cy="38960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MX" altLang="es-PE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Estructura Funcional Programática del PP 0057</a:t>
            </a:r>
            <a:endParaRPr lang="es-ES" altLang="es-PE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45645"/>
              </p:ext>
            </p:extLst>
          </p:nvPr>
        </p:nvGraphicFramePr>
        <p:xfrm>
          <a:off x="618978" y="539113"/>
          <a:ext cx="10916530" cy="5960161"/>
        </p:xfrm>
        <a:graphic>
          <a:graphicData uri="http://schemas.openxmlformats.org/drawingml/2006/table">
            <a:tbl>
              <a:tblPr firstRow="1" bandRow="1"/>
              <a:tblGrid>
                <a:gridCol w="1546508"/>
                <a:gridCol w="1447076"/>
                <a:gridCol w="2737594"/>
                <a:gridCol w="1928872"/>
                <a:gridCol w="1760932"/>
                <a:gridCol w="1495548"/>
              </a:tblGrid>
              <a:tr h="548200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RESULTADO: MEJORA EN LA CONSERVACIÓN Y</a:t>
                      </a:r>
                      <a:r>
                        <a:rPr lang="es-PE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REPRESENTATIVIDAD </a:t>
                      </a:r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DIVERSIDAD BIOLÓGICA  EN AREA NATURAL PROTEGIDA</a:t>
                      </a:r>
                      <a:r>
                        <a:rPr lang="es-PE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Año 2019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9190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PRODUCTO: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NATURALES PROTEGIDAS CON SANEAMIENTO FÍSICO LEGAL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PRODUCTO: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NATURALES PROTEGIDAS CON CONTROL Y VIGILANCIA PERMANENTE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PRODUCTO: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ANP CON MECANISMOS PARTICIPATIVOS DE CONSERVACION IMPLEMENTADOS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PRODUCTO: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RESTAURACIÓN DE ÁREAS DEGRADADAS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PRODUCTO:</a:t>
                      </a:r>
                    </a:p>
                    <a:p>
                      <a:r>
                        <a:rPr lang="es-PE" sz="85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REPRESENTATIVIDAD DE ECOSISTEMAS EN EL SISTEMA DE ÁREAS NATURALES PROTEGIDAS MEJORADA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85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85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COMUNES</a:t>
                      </a:r>
                    </a:p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2991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INSCRIPCIÓN DE LAS ÁREAS NATURALES PROTEGIDAS DE ADMINISTRACIÓN NACIONAL Y REGIONAL EN EL REGISTRO DE ANP DE SUNARP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CC00">
                            <a:tint val="66000"/>
                            <a:satMod val="160000"/>
                          </a:srgbClr>
                        </a:gs>
                        <a:gs pos="50000">
                          <a:srgbClr val="CCCC00">
                            <a:tint val="44500"/>
                            <a:satMod val="160000"/>
                          </a:srgbClr>
                        </a:gs>
                        <a:gs pos="100000">
                          <a:srgbClr val="CC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PATRULLAJE Y VIGILANCIA PARA LA PROTECCIÓN DE ÁREAS NATURALES 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OTORGAMIENTO Y RENOVACIÓN DE DERECHOS PARA EL APROVECHAMIENTO DE RECURSOS RENOVABLES EN ÁREAS NATURALES PROTEGIDAS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REFORESTACIÓN Y OTRAS ESTRATEGIAS PARA LA RESTAURACIÓN DE ÁMBITOS DEGRADADOS EN ANP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CC00">
                            <a:tint val="66000"/>
                            <a:satMod val="160000"/>
                          </a:srgbClr>
                        </a:gs>
                        <a:gs pos="50000">
                          <a:srgbClr val="CCCC00">
                            <a:tint val="44500"/>
                            <a:satMod val="160000"/>
                          </a:srgbClr>
                        </a:gs>
                        <a:gs pos="100000">
                          <a:srgbClr val="CC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PE" sz="85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ACTIVIDAD: PROPUESTAS DE CREACIÓN Y/O CATEGORIZACIÓN DE ÁREAS NATURALES PROTEGIDAS ELABORADAS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CC00">
                            <a:tint val="66000"/>
                            <a:satMod val="160000"/>
                          </a:srgbClr>
                        </a:gs>
                        <a:gs pos="50000">
                          <a:srgbClr val="CCCC00">
                            <a:tint val="44500"/>
                            <a:satMod val="160000"/>
                          </a:srgbClr>
                        </a:gs>
                        <a:gs pos="100000">
                          <a:srgbClr val="CC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endParaRPr lang="es-PE" sz="85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DEL PROGRAMA</a:t>
                      </a:r>
                    </a:p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</a:tr>
              <a:tr h="11653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DEMARCACIÓN FISICA DE LOS LIMITES DE LAS AREAS NATURALES PROTEGIDAS CON CATEGORÍA</a:t>
                      </a:r>
                      <a:r>
                        <a:rPr lang="es-PE" sz="8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DEFINITIVA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OPERACIÓN Y MANTENIMIENTO DE INFRAESTRUCTURA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OTORGAMIENTO Y RENOVACIÓN DE DERECHOS PARA EL APROVECHAMIENTO DEL RECURSO PAISAJE EN ÁREAS NATURALES PROTEGIDAS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</a:t>
                      </a:r>
                    </a:p>
                    <a:p>
                      <a:r>
                        <a:rPr lang="es-PE" sz="85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DE ZONAS DEGRADADAS EN PROCESO DE RESTAURACIÓN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CC00">
                            <a:tint val="66000"/>
                            <a:satMod val="160000"/>
                          </a:srgbClr>
                        </a:gs>
                        <a:gs pos="50000">
                          <a:srgbClr val="CCCC00">
                            <a:tint val="44500"/>
                            <a:satMod val="160000"/>
                          </a:srgbClr>
                        </a:gs>
                        <a:gs pos="100000">
                          <a:srgbClr val="CC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LA DEFENSA LEGAL DEL ÁREA NATURAL PROTEGIDA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CC00">
                            <a:tint val="66000"/>
                            <a:satMod val="160000"/>
                          </a:srgbClr>
                        </a:gs>
                        <a:gs pos="50000">
                          <a:srgbClr val="CCCC00">
                            <a:tint val="44500"/>
                            <a:satMod val="160000"/>
                          </a:srgbClr>
                        </a:gs>
                        <a:gs pos="100000">
                          <a:srgbClr val="CC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449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ACTIVIDAD: 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VIGILANCIA PARTICIPATIVA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CC00">
                            <a:tint val="66000"/>
                            <a:satMod val="160000"/>
                          </a:srgbClr>
                        </a:gs>
                        <a:gs pos="50000">
                          <a:srgbClr val="CCCC00">
                            <a:tint val="44500"/>
                            <a:satMod val="160000"/>
                          </a:srgbClr>
                        </a:gs>
                        <a:gs pos="100000">
                          <a:srgbClr val="CC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 </a:t>
                      </a:r>
                    </a:p>
                    <a:p>
                      <a:pPr lvl="0"/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 DE PLANIFICACIÓN Y DESARROLLO EN ÁREAS NATURALES PROTEGIDAS ELABORADOS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CC00">
                            <a:tint val="66000"/>
                            <a:satMod val="160000"/>
                          </a:srgbClr>
                        </a:gs>
                        <a:gs pos="50000">
                          <a:srgbClr val="CCCC00">
                            <a:tint val="44500"/>
                            <a:satMod val="160000"/>
                          </a:srgbClr>
                        </a:gs>
                        <a:gs pos="100000">
                          <a:srgbClr val="CC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PE" sz="8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</a:t>
                      </a:r>
                    </a:p>
                    <a:p>
                      <a:r>
                        <a:rPr lang="es-PE" sz="85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SEGUIMIENTO Y EVALUACIÓN DEL PROGRAMA 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</a:tr>
              <a:tr h="2337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PE" sz="85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ACTIVIDAD:</a:t>
                      </a:r>
                    </a:p>
                    <a:p>
                      <a:r>
                        <a:rPr lang="es-PE" sz="85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MECANISMOS E INSTRUMENTOS DE GESTIÓN PARTICIPATIVA DE RECURSOS NATURALES IMPLEMENTADOS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1115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524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PE" sz="85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ACTIVIDAD:</a:t>
                      </a:r>
                    </a:p>
                    <a:p>
                      <a:r>
                        <a:rPr lang="es-PE" sz="85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DESARROLLO DE ESPACIOS PARTICIPATIVOS PARA LA CONSERVACIÓN DE LOS RECURSOS NATURALES.</a:t>
                      </a:r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632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PE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5-18 a las 03.39.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/>
          <a:stretch/>
        </p:blipFill>
        <p:spPr>
          <a:xfrm>
            <a:off x="46077" y="364211"/>
            <a:ext cx="12145923" cy="491591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33B09E1B-87F0-4F52-981B-760246514AA5}"/>
              </a:ext>
            </a:extLst>
          </p:cNvPr>
          <p:cNvSpPr/>
          <p:nvPr/>
        </p:nvSpPr>
        <p:spPr>
          <a:xfrm>
            <a:off x="10015870" y="1564303"/>
            <a:ext cx="2009553" cy="247738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65358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94D81B-566A-48DB-9AA0-9470C667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63" y="0"/>
            <a:ext cx="10515600" cy="1042099"/>
          </a:xfrm>
        </p:spPr>
        <p:txBody>
          <a:bodyPr/>
          <a:lstStyle/>
          <a:p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Mecanismos Económicos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889A7D-D7C6-4233-8F48-0FC41EDA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4" y="1105790"/>
            <a:ext cx="11091291" cy="1158945"/>
          </a:xfrm>
        </p:spPr>
        <p:txBody>
          <a:bodyPr>
            <a:normAutofit/>
          </a:bodyPr>
          <a:lstStyle/>
          <a:p>
            <a:r>
              <a:rPr lang="es-PE" sz="2400" dirty="0">
                <a:latin typeface="Garamond" panose="02020404030301010803" pitchFamily="18" charset="0"/>
              </a:rPr>
              <a:t>Mecanismos actuales: Turismo y Manejo de RRNN (</a:t>
            </a:r>
            <a:r>
              <a:rPr lang="es-PE" sz="2400" dirty="0">
                <a:solidFill>
                  <a:srgbClr val="996633"/>
                </a:solidFill>
                <a:latin typeface="Garamond" panose="02020404030301010803" pitchFamily="18" charset="0"/>
              </a:rPr>
              <a:t>ingresos, ahorro, eficiencia</a:t>
            </a:r>
            <a:r>
              <a:rPr lang="es-PE" sz="2400" dirty="0">
                <a:latin typeface="Garamond" panose="02020404030301010803" pitchFamily="18" charset="0"/>
              </a:rPr>
              <a:t>)</a:t>
            </a:r>
          </a:p>
          <a:p>
            <a:r>
              <a:rPr lang="es-PE" sz="2400" dirty="0">
                <a:latin typeface="Garamond" panose="02020404030301010803" pitchFamily="18" charset="0"/>
              </a:rPr>
              <a:t>Mecanismos y nuevas: </a:t>
            </a:r>
            <a:r>
              <a:rPr lang="es-PE" sz="2400" dirty="0">
                <a:solidFill>
                  <a:srgbClr val="996633"/>
                </a:solidFill>
                <a:latin typeface="Garamond" panose="02020404030301010803" pitchFamily="18" charset="0"/>
              </a:rPr>
              <a:t>¿Cuáles y por qué? – filtros de selección</a:t>
            </a:r>
          </a:p>
          <a:p>
            <a:endParaRPr lang="es-PE" sz="24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s-PE" sz="20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E31F576F-151C-4EFD-8DCC-4DBC9CC0F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003009"/>
              </p:ext>
            </p:extLst>
          </p:nvPr>
        </p:nvGraphicFramePr>
        <p:xfrm>
          <a:off x="526063" y="1783611"/>
          <a:ext cx="11306272" cy="386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E062AC3-787D-4E81-9EE1-C7FEBD38ECBC}"/>
              </a:ext>
            </a:extLst>
          </p:cNvPr>
          <p:cNvSpPr txBox="1"/>
          <p:nvPr/>
        </p:nvSpPr>
        <p:spPr>
          <a:xfrm>
            <a:off x="526063" y="5279404"/>
            <a:ext cx="818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>
                <a:latin typeface="Garamond" panose="02020404030301010803" pitchFamily="18" charset="0"/>
              </a:rPr>
              <a:t>Entonces desde mirada de otros sectores del Estado, desde los privados y sociedad civil:</a:t>
            </a:r>
          </a:p>
          <a:p>
            <a:r>
              <a:rPr lang="es-PE" sz="2200" dirty="0">
                <a:latin typeface="Garamond" panose="02020404030301010803" pitchFamily="18" charset="0"/>
              </a:rPr>
              <a:t>¿Opiniones? ¿Oportunidades? ¿Retos? </a:t>
            </a:r>
            <a:r>
              <a:rPr lang="es-PE" sz="2200" dirty="0">
                <a:latin typeface="Garamond" panose="02020404030301010803" pitchFamily="18" charset="0"/>
                <a:sym typeface="Wingdings" panose="05000000000000000000" pitchFamily="2" charset="2"/>
              </a:rPr>
              <a:t> Más en el panel a continuación.</a:t>
            </a:r>
            <a:endParaRPr lang="es-PE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90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84145" y="6027003"/>
            <a:ext cx="5942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Garamond"/>
                <a:cs typeface="Garamond"/>
                <a:hlinkClick r:id="rId2"/>
              </a:rPr>
              <a:t>http://www.sernanp.gob.pe/peru-natural-legacy</a:t>
            </a:r>
            <a:endParaRPr lang="pl-PL" sz="2400" dirty="0">
              <a:latin typeface="Garamond"/>
              <a:cs typeface="Garamond"/>
            </a:endParaRPr>
          </a:p>
          <a:p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15927" y="1009225"/>
            <a:ext cx="108743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FFC000"/>
                </a:solidFill>
                <a:latin typeface="Garamond"/>
                <a:cs typeface="Garamond"/>
              </a:rPr>
              <a:t>GRACIAS</a:t>
            </a:r>
          </a:p>
          <a:p>
            <a:pPr algn="ctr"/>
            <a:endParaRPr lang="es-ES" sz="6600" b="1" dirty="0">
              <a:solidFill>
                <a:srgbClr val="FFC000"/>
              </a:solidFill>
              <a:latin typeface="Garamond"/>
              <a:cs typeface="Garamond"/>
            </a:endParaRPr>
          </a:p>
          <a:p>
            <a:pPr algn="ctr"/>
            <a:r>
              <a:rPr lang="es-ES" sz="3600" b="1" dirty="0">
                <a:solidFill>
                  <a:srgbClr val="996633"/>
                </a:solidFill>
                <a:latin typeface="Garamond"/>
                <a:cs typeface="Garamond"/>
              </a:rPr>
              <a:t>INICIATIVA </a:t>
            </a:r>
          </a:p>
          <a:p>
            <a:pPr algn="ctr"/>
            <a:r>
              <a:rPr lang="es-ES" sz="3600" b="1" dirty="0">
                <a:solidFill>
                  <a:srgbClr val="996633"/>
                </a:solidFill>
                <a:latin typeface="Garamond"/>
                <a:cs typeface="Garamond"/>
              </a:rPr>
              <a:t>PATRIMONIO NATURAL DEL PERÚ</a:t>
            </a:r>
          </a:p>
          <a:p>
            <a:pPr algn="ctr"/>
            <a:endParaRPr lang="es-ES" sz="3600" b="1" dirty="0">
              <a:solidFill>
                <a:srgbClr val="996633"/>
              </a:solidFill>
              <a:latin typeface="Garamond"/>
              <a:cs typeface="Garamond"/>
            </a:endParaRPr>
          </a:p>
          <a:p>
            <a:pPr algn="ctr"/>
            <a:r>
              <a:rPr lang="es-ES" sz="3600" dirty="0">
                <a:solidFill>
                  <a:srgbClr val="996633"/>
                </a:solidFill>
                <a:latin typeface="Garamond"/>
                <a:cs typeface="Garamond"/>
              </a:rPr>
              <a:t>Sostenibilidad Financiera de las Áreas Naturales Protegidas del Perú</a:t>
            </a:r>
          </a:p>
        </p:txBody>
      </p:sp>
    </p:spTree>
    <p:extLst>
      <p:ext uri="{BB962C8B-B14F-4D97-AF65-F5344CB8AC3E}">
        <p14:creationId xmlns:p14="http://schemas.microsoft.com/office/powerpoint/2010/main" val="15029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DCB366B-A57A-4A21-B811-99A5A436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90588"/>
            <a:ext cx="10515600" cy="2852737"/>
          </a:xfrm>
        </p:spPr>
        <p:txBody>
          <a:bodyPr/>
          <a:lstStyle/>
          <a:p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1. Contexto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E875E864-90A0-42D6-BCAF-7BF81171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770313"/>
            <a:ext cx="10515600" cy="1500187"/>
          </a:xfrm>
        </p:spPr>
        <p:txBody>
          <a:bodyPr/>
          <a:lstStyle/>
          <a:p>
            <a:r>
              <a:rPr lang="es-PE" dirty="0">
                <a:latin typeface="Garamond" panose="02020404030301010803" pitchFamily="18" charset="0"/>
              </a:rPr>
              <a:t>El Sistema Nacional de Áreas Naturales Protegidas por el Estado - SINANPE</a:t>
            </a:r>
          </a:p>
        </p:txBody>
      </p:sp>
    </p:spTree>
    <p:extLst>
      <p:ext uri="{BB962C8B-B14F-4D97-AF65-F5344CB8AC3E}">
        <p14:creationId xmlns:p14="http://schemas.microsoft.com/office/powerpoint/2010/main" val="9306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5758" y="211649"/>
            <a:ext cx="2874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rgbClr val="996633"/>
                </a:solidFill>
                <a:latin typeface="Garamond"/>
                <a:cs typeface="Garamond"/>
              </a:rPr>
              <a:t>1. Contexto</a:t>
            </a:r>
          </a:p>
        </p:txBody>
      </p:sp>
      <p:sp>
        <p:nvSpPr>
          <p:cNvPr id="3" name="object 4"/>
          <p:cNvSpPr/>
          <p:nvPr/>
        </p:nvSpPr>
        <p:spPr>
          <a:xfrm>
            <a:off x="4491655" y="874883"/>
            <a:ext cx="3418229" cy="5169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10"/>
          <p:cNvSpPr/>
          <p:nvPr/>
        </p:nvSpPr>
        <p:spPr>
          <a:xfrm>
            <a:off x="10842164" y="4550455"/>
            <a:ext cx="95885" cy="113001"/>
          </a:xfrm>
          <a:custGeom>
            <a:avLst/>
            <a:gdLst/>
            <a:ahLst/>
            <a:cxnLst/>
            <a:rect l="l" t="t" r="r" b="b"/>
            <a:pathLst>
              <a:path w="95885" h="113029">
                <a:moveTo>
                  <a:pt x="0" y="112979"/>
                </a:moveTo>
                <a:lnTo>
                  <a:pt x="95770" y="112979"/>
                </a:lnTo>
                <a:lnTo>
                  <a:pt x="95770" y="0"/>
                </a:lnTo>
                <a:lnTo>
                  <a:pt x="0" y="0"/>
                </a:lnTo>
                <a:lnTo>
                  <a:pt x="0" y="11297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600">
              <a:solidFill>
                <a:srgbClr val="996633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1001256" y="4550452"/>
            <a:ext cx="95885" cy="245046"/>
          </a:xfrm>
          <a:custGeom>
            <a:avLst/>
            <a:gdLst/>
            <a:ahLst/>
            <a:cxnLst/>
            <a:rect l="l" t="t" r="r" b="b"/>
            <a:pathLst>
              <a:path w="95885" h="245110">
                <a:moveTo>
                  <a:pt x="0" y="244817"/>
                </a:moveTo>
                <a:lnTo>
                  <a:pt x="95770" y="244817"/>
                </a:lnTo>
                <a:lnTo>
                  <a:pt x="95770" y="0"/>
                </a:lnTo>
                <a:lnTo>
                  <a:pt x="0" y="0"/>
                </a:lnTo>
                <a:lnTo>
                  <a:pt x="0" y="24481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600">
              <a:solidFill>
                <a:srgbClr val="996633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0805430" y="4288917"/>
            <a:ext cx="431165" cy="523070"/>
            <a:chOff x="10717908" y="5143861"/>
            <a:chExt cx="431165" cy="523206"/>
          </a:xfrm>
        </p:grpSpPr>
        <p:sp>
          <p:nvSpPr>
            <p:cNvPr id="6" name="object 9"/>
            <p:cNvSpPr/>
            <p:nvPr/>
          </p:nvSpPr>
          <p:spPr>
            <a:xfrm>
              <a:off x="10717908" y="5288607"/>
              <a:ext cx="431165" cy="378460"/>
            </a:xfrm>
            <a:custGeom>
              <a:avLst/>
              <a:gdLst/>
              <a:ahLst/>
              <a:cxnLst/>
              <a:rect l="l" t="t" r="r" b="b"/>
              <a:pathLst>
                <a:path w="431164" h="378460">
                  <a:moveTo>
                    <a:pt x="0" y="377926"/>
                  </a:moveTo>
                  <a:lnTo>
                    <a:pt x="430949" y="377926"/>
                  </a:lnTo>
                  <a:lnTo>
                    <a:pt x="430949" y="0"/>
                  </a:lnTo>
                  <a:lnTo>
                    <a:pt x="0" y="0"/>
                  </a:lnTo>
                  <a:lnTo>
                    <a:pt x="0" y="377926"/>
                  </a:lnTo>
                  <a:close/>
                </a:path>
              </a:pathLst>
            </a:custGeom>
            <a:solidFill>
              <a:srgbClr val="4F191A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996633"/>
                </a:solidFill>
              </a:endParaRPr>
            </a:p>
          </p:txBody>
        </p:sp>
        <p:sp>
          <p:nvSpPr>
            <p:cNvPr id="9" name="object 12"/>
            <p:cNvSpPr/>
            <p:nvPr/>
          </p:nvSpPr>
          <p:spPr>
            <a:xfrm>
              <a:off x="10717908" y="5143861"/>
              <a:ext cx="431165" cy="127635"/>
            </a:xfrm>
            <a:custGeom>
              <a:avLst/>
              <a:gdLst/>
              <a:ahLst/>
              <a:cxnLst/>
              <a:rect l="l" t="t" r="r" b="b"/>
              <a:pathLst>
                <a:path w="431164" h="127635">
                  <a:moveTo>
                    <a:pt x="236321" y="0"/>
                  </a:moveTo>
                  <a:lnTo>
                    <a:pt x="0" y="127469"/>
                  </a:lnTo>
                  <a:lnTo>
                    <a:pt x="430949" y="127469"/>
                  </a:lnTo>
                  <a:lnTo>
                    <a:pt x="236321" y="0"/>
                  </a:lnTo>
                  <a:close/>
                </a:path>
              </a:pathLst>
            </a:custGeom>
            <a:solidFill>
              <a:srgbClr val="4F191A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rgbClr val="996633"/>
                </a:solidFill>
              </a:endParaRPr>
            </a:p>
          </p:txBody>
        </p:sp>
      </p:grpSp>
      <p:sp>
        <p:nvSpPr>
          <p:cNvPr id="18" name="object 25"/>
          <p:cNvSpPr txBox="1"/>
          <p:nvPr/>
        </p:nvSpPr>
        <p:spPr>
          <a:xfrm>
            <a:off x="10916773" y="4820306"/>
            <a:ext cx="639644" cy="257760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/>
          <a:p>
            <a:pPr marL="12696">
              <a:spcBef>
                <a:spcPts val="90"/>
              </a:spcBef>
            </a:pPr>
            <a:r>
              <a:rPr lang="es-PE" sz="1600" b="1" spc="25" dirty="0">
                <a:solidFill>
                  <a:srgbClr val="996633"/>
                </a:solidFill>
                <a:latin typeface="Arial"/>
                <a:cs typeface="Arial"/>
              </a:rPr>
              <a:t>237</a:t>
            </a:r>
            <a:endParaRPr sz="1600" dirty="0">
              <a:solidFill>
                <a:srgbClr val="996633"/>
              </a:solidFill>
              <a:latin typeface="Arial"/>
              <a:cs typeface="Arial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10532968" y="5207623"/>
            <a:ext cx="1381689" cy="197487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200" b="1" spc="-10" dirty="0">
                <a:solidFill>
                  <a:srgbClr val="996633"/>
                </a:solidFill>
                <a:latin typeface="Trebuchet MS"/>
                <a:cs typeface="Trebuchet MS"/>
              </a:rPr>
              <a:t>infraestructuras</a:t>
            </a:r>
            <a:endParaRPr sz="1200" b="1" dirty="0">
              <a:solidFill>
                <a:srgbClr val="996633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7"/>
          <p:cNvSpPr txBox="1"/>
          <p:nvPr/>
        </p:nvSpPr>
        <p:spPr>
          <a:xfrm>
            <a:off x="8157945" y="2078491"/>
            <a:ext cx="1525987" cy="524500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/>
          <a:p>
            <a:pPr algn="ctr">
              <a:lnSpc>
                <a:spcPts val="2384"/>
              </a:lnSpc>
              <a:spcBef>
                <a:spcPts val="90"/>
              </a:spcBef>
            </a:pPr>
            <a:r>
              <a:rPr lang="es-PE" sz="2000" b="1" spc="55" dirty="0">
                <a:solidFill>
                  <a:srgbClr val="996633"/>
                </a:solidFill>
                <a:latin typeface="Arial"/>
                <a:cs typeface="Arial"/>
              </a:rPr>
              <a:t>727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lnSpc>
                <a:spcPts val="1605"/>
              </a:lnSpc>
            </a:pPr>
            <a:r>
              <a:rPr lang="es-PE" sz="1200" b="1" spc="45" dirty="0">
                <a:solidFill>
                  <a:srgbClr val="996633"/>
                </a:solidFill>
                <a:latin typeface="Trebuchet MS"/>
                <a:cs typeface="Trebuchet MS"/>
              </a:rPr>
              <a:t>G</a:t>
            </a:r>
            <a:r>
              <a:rPr sz="1200" b="1" spc="45" dirty="0" err="1">
                <a:solidFill>
                  <a:srgbClr val="996633"/>
                </a:solidFill>
                <a:latin typeface="Trebuchet MS"/>
                <a:cs typeface="Trebuchet MS"/>
              </a:rPr>
              <a:t>ua</a:t>
            </a:r>
            <a:r>
              <a:rPr sz="1200" b="1" spc="-10" dirty="0" err="1">
                <a:solidFill>
                  <a:srgbClr val="996633"/>
                </a:solidFill>
                <a:latin typeface="Trebuchet MS"/>
                <a:cs typeface="Trebuchet MS"/>
              </a:rPr>
              <a:t>r</a:t>
            </a:r>
            <a:r>
              <a:rPr sz="1200" b="1" spc="25" dirty="0" err="1">
                <a:solidFill>
                  <a:srgbClr val="996633"/>
                </a:solidFill>
                <a:latin typeface="Trebuchet MS"/>
                <a:cs typeface="Trebuchet MS"/>
              </a:rPr>
              <a:t>dapa</a:t>
            </a:r>
            <a:r>
              <a:rPr sz="1200" b="1" spc="-20" dirty="0" err="1">
                <a:solidFill>
                  <a:srgbClr val="996633"/>
                </a:solidFill>
                <a:latin typeface="Trebuchet MS"/>
                <a:cs typeface="Trebuchet MS"/>
              </a:rPr>
              <a:t>r</a:t>
            </a:r>
            <a:r>
              <a:rPr sz="1200" b="1" spc="75" dirty="0" err="1">
                <a:solidFill>
                  <a:srgbClr val="996633"/>
                </a:solidFill>
                <a:latin typeface="Trebuchet MS"/>
                <a:cs typeface="Trebuchet MS"/>
              </a:rPr>
              <a:t>ques</a:t>
            </a:r>
            <a:endParaRPr sz="1200" b="1" dirty="0">
              <a:solidFill>
                <a:srgbClr val="996633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8"/>
          <p:cNvSpPr/>
          <p:nvPr/>
        </p:nvSpPr>
        <p:spPr>
          <a:xfrm>
            <a:off x="545104" y="1926352"/>
            <a:ext cx="271780" cy="271709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135839" y="161544"/>
                </a:moveTo>
                <a:lnTo>
                  <a:pt x="80772" y="216611"/>
                </a:lnTo>
                <a:lnTo>
                  <a:pt x="135839" y="271678"/>
                </a:lnTo>
                <a:lnTo>
                  <a:pt x="190906" y="216611"/>
                </a:lnTo>
                <a:lnTo>
                  <a:pt x="135839" y="161544"/>
                </a:lnTo>
                <a:close/>
              </a:path>
              <a:path w="271779" h="271779">
                <a:moveTo>
                  <a:pt x="55067" y="80772"/>
                </a:moveTo>
                <a:lnTo>
                  <a:pt x="0" y="135839"/>
                </a:lnTo>
                <a:lnTo>
                  <a:pt x="55067" y="190906"/>
                </a:lnTo>
                <a:lnTo>
                  <a:pt x="110324" y="135839"/>
                </a:lnTo>
                <a:lnTo>
                  <a:pt x="55067" y="80772"/>
                </a:lnTo>
                <a:close/>
              </a:path>
              <a:path w="271779" h="271779">
                <a:moveTo>
                  <a:pt x="216611" y="80772"/>
                </a:moveTo>
                <a:lnTo>
                  <a:pt x="161544" y="135839"/>
                </a:lnTo>
                <a:lnTo>
                  <a:pt x="216611" y="190906"/>
                </a:lnTo>
                <a:lnTo>
                  <a:pt x="271678" y="135839"/>
                </a:lnTo>
                <a:lnTo>
                  <a:pt x="216611" y="80772"/>
                </a:lnTo>
                <a:close/>
              </a:path>
              <a:path w="271779" h="271779">
                <a:moveTo>
                  <a:pt x="135839" y="0"/>
                </a:moveTo>
                <a:lnTo>
                  <a:pt x="80772" y="55067"/>
                </a:lnTo>
                <a:lnTo>
                  <a:pt x="135839" y="110324"/>
                </a:lnTo>
                <a:lnTo>
                  <a:pt x="191096" y="55067"/>
                </a:lnTo>
                <a:lnTo>
                  <a:pt x="13583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 sz="1799">
              <a:solidFill>
                <a:srgbClr val="996633"/>
              </a:solidFill>
            </a:endParaRPr>
          </a:p>
        </p:txBody>
      </p:sp>
      <p:sp>
        <p:nvSpPr>
          <p:cNvPr id="22" name="object 29"/>
          <p:cNvSpPr/>
          <p:nvPr/>
        </p:nvSpPr>
        <p:spPr>
          <a:xfrm>
            <a:off x="565941" y="2602288"/>
            <a:ext cx="271780" cy="271709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135839" y="161544"/>
                </a:moveTo>
                <a:lnTo>
                  <a:pt x="80772" y="216611"/>
                </a:lnTo>
                <a:lnTo>
                  <a:pt x="135839" y="271678"/>
                </a:lnTo>
                <a:lnTo>
                  <a:pt x="190906" y="216611"/>
                </a:lnTo>
                <a:lnTo>
                  <a:pt x="135839" y="161544"/>
                </a:lnTo>
                <a:close/>
              </a:path>
              <a:path w="271779" h="271779">
                <a:moveTo>
                  <a:pt x="55067" y="80772"/>
                </a:moveTo>
                <a:lnTo>
                  <a:pt x="0" y="135839"/>
                </a:lnTo>
                <a:lnTo>
                  <a:pt x="55067" y="190906"/>
                </a:lnTo>
                <a:lnTo>
                  <a:pt x="110324" y="135839"/>
                </a:lnTo>
                <a:lnTo>
                  <a:pt x="55067" y="80772"/>
                </a:lnTo>
                <a:close/>
              </a:path>
              <a:path w="271779" h="271779">
                <a:moveTo>
                  <a:pt x="216611" y="80772"/>
                </a:moveTo>
                <a:lnTo>
                  <a:pt x="161544" y="135839"/>
                </a:lnTo>
                <a:lnTo>
                  <a:pt x="216611" y="190906"/>
                </a:lnTo>
                <a:lnTo>
                  <a:pt x="271678" y="135839"/>
                </a:lnTo>
                <a:lnTo>
                  <a:pt x="216611" y="80772"/>
                </a:lnTo>
                <a:close/>
              </a:path>
              <a:path w="271779" h="271779">
                <a:moveTo>
                  <a:pt x="135839" y="0"/>
                </a:moveTo>
                <a:lnTo>
                  <a:pt x="80772" y="55067"/>
                </a:lnTo>
                <a:lnTo>
                  <a:pt x="135839" y="110324"/>
                </a:lnTo>
                <a:lnTo>
                  <a:pt x="191096" y="55067"/>
                </a:lnTo>
                <a:lnTo>
                  <a:pt x="13583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 sz="2000">
              <a:solidFill>
                <a:srgbClr val="996633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094859" y="1763097"/>
            <a:ext cx="1659852" cy="630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499" b="1" dirty="0">
                <a:solidFill>
                  <a:srgbClr val="996633"/>
                </a:solidFill>
                <a:latin typeface="Trebuchet MS" panose="020B0603020202020204" pitchFamily="34" charset="0"/>
              </a:rPr>
              <a:t>76 ANP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98845" y="2394589"/>
            <a:ext cx="3816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spc="155" dirty="0">
                <a:solidFill>
                  <a:srgbClr val="996633"/>
                </a:solidFill>
                <a:latin typeface="Trebuchet MS"/>
                <a:cs typeface="Trebuchet MS"/>
              </a:rPr>
              <a:t>Más de 19</a:t>
            </a:r>
            <a:r>
              <a:rPr lang="es-PE" sz="2000" spc="90" dirty="0">
                <a:solidFill>
                  <a:srgbClr val="996633"/>
                </a:solidFill>
                <a:latin typeface="Trebuchet MS"/>
                <a:cs typeface="Trebuchet MS"/>
              </a:rPr>
              <a:t> </a:t>
            </a:r>
            <a:r>
              <a:rPr lang="es-PE" sz="2000" spc="30" dirty="0">
                <a:solidFill>
                  <a:srgbClr val="996633"/>
                </a:solidFill>
                <a:latin typeface="Trebuchet MS"/>
                <a:cs typeface="Trebuchet MS"/>
              </a:rPr>
              <a:t>millones </a:t>
            </a:r>
            <a:r>
              <a:rPr lang="es-PE" sz="2000" spc="70" dirty="0">
                <a:solidFill>
                  <a:srgbClr val="996633"/>
                </a:solidFill>
                <a:latin typeface="Trebuchet MS"/>
                <a:cs typeface="Trebuchet MS"/>
              </a:rPr>
              <a:t>de  </a:t>
            </a:r>
          </a:p>
          <a:p>
            <a:r>
              <a:rPr lang="es-PE" sz="2000" spc="15" dirty="0">
                <a:solidFill>
                  <a:srgbClr val="996633"/>
                </a:solidFill>
                <a:latin typeface="Trebuchet MS"/>
                <a:cs typeface="Trebuchet MS"/>
              </a:rPr>
              <a:t>hectáreas</a:t>
            </a:r>
            <a:r>
              <a:rPr lang="es-PE" sz="2000" spc="-285" dirty="0">
                <a:solidFill>
                  <a:srgbClr val="996633"/>
                </a:solidFill>
                <a:latin typeface="Trebuchet MS"/>
                <a:cs typeface="Trebuchet MS"/>
              </a:rPr>
              <a:t> </a:t>
            </a:r>
            <a:r>
              <a:rPr lang="es-PE" sz="2000" spc="5" dirty="0">
                <a:solidFill>
                  <a:srgbClr val="996633"/>
                </a:solidFill>
                <a:latin typeface="Trebuchet MS"/>
                <a:cs typeface="Trebuchet MS"/>
              </a:rPr>
              <a:t>en ANP </a:t>
            </a:r>
            <a:r>
              <a:rPr lang="es-PE" sz="2000" spc="5" dirty="0" err="1">
                <a:solidFill>
                  <a:srgbClr val="996633"/>
                </a:solidFill>
                <a:latin typeface="Trebuchet MS"/>
                <a:cs typeface="Trebuchet MS"/>
              </a:rPr>
              <a:t>adm</a:t>
            </a:r>
            <a:r>
              <a:rPr lang="es-PE" sz="2000" spc="5" dirty="0">
                <a:solidFill>
                  <a:srgbClr val="996633"/>
                </a:solidFill>
                <a:latin typeface="Trebuchet MS"/>
                <a:cs typeface="Trebuchet MS"/>
              </a:rPr>
              <a:t>. </a:t>
            </a:r>
            <a:r>
              <a:rPr lang="es-PE" sz="2000" spc="5" dirty="0" err="1">
                <a:solidFill>
                  <a:srgbClr val="996633"/>
                </a:solidFill>
                <a:latin typeface="Trebuchet MS"/>
                <a:cs typeface="Trebuchet MS"/>
              </a:rPr>
              <a:t>nac</a:t>
            </a:r>
            <a:r>
              <a:rPr lang="es-PE" sz="2000" spc="5" dirty="0">
                <a:solidFill>
                  <a:srgbClr val="996633"/>
                </a:solidFill>
                <a:latin typeface="Trebuchet MS"/>
                <a:cs typeface="Trebuchet MS"/>
              </a:rPr>
              <a:t>., </a:t>
            </a:r>
          </a:p>
          <a:p>
            <a:r>
              <a:rPr lang="es-PE" sz="2000" spc="5" dirty="0">
                <a:solidFill>
                  <a:srgbClr val="996633"/>
                </a:solidFill>
                <a:latin typeface="Trebuchet MS"/>
                <a:cs typeface="Trebuchet MS"/>
              </a:rPr>
              <a:t>equivalente a </a:t>
            </a:r>
            <a:r>
              <a:rPr lang="es-PE" sz="2000" b="1" u="sng" spc="-150" dirty="0">
                <a:solidFill>
                  <a:srgbClr val="996633"/>
                </a:solidFill>
                <a:latin typeface="Trebuchet MS"/>
                <a:cs typeface="Trebuchet MS"/>
              </a:rPr>
              <a:t>15,14%  </a:t>
            </a:r>
            <a:r>
              <a:rPr lang="es-PE" sz="2000" b="1" u="sng" spc="65" dirty="0">
                <a:solidFill>
                  <a:srgbClr val="996633"/>
                </a:solidFill>
                <a:latin typeface="Trebuchet MS"/>
                <a:cs typeface="Trebuchet MS"/>
              </a:rPr>
              <a:t>del </a:t>
            </a:r>
            <a:r>
              <a:rPr lang="es-PE" sz="2000" b="1" u="sng" spc="-75" dirty="0">
                <a:solidFill>
                  <a:srgbClr val="996633"/>
                </a:solidFill>
                <a:latin typeface="Trebuchet MS"/>
                <a:cs typeface="Trebuchet MS"/>
              </a:rPr>
              <a:t>territorio </a:t>
            </a:r>
            <a:r>
              <a:rPr lang="es-PE" sz="2000" b="1" u="sng" spc="15" dirty="0">
                <a:solidFill>
                  <a:srgbClr val="996633"/>
                </a:solidFill>
                <a:latin typeface="Trebuchet MS"/>
                <a:cs typeface="Trebuchet MS"/>
              </a:rPr>
              <a:t>nacional</a:t>
            </a:r>
            <a:endParaRPr lang="es-PE" sz="2000" dirty="0">
              <a:solidFill>
                <a:srgbClr val="996633"/>
              </a:solidFill>
              <a:latin typeface="Trebuchet MS"/>
              <a:cs typeface="Trebuchet MS"/>
            </a:endParaRPr>
          </a:p>
          <a:p>
            <a:endParaRPr lang="es-PE" dirty="0">
              <a:solidFill>
                <a:srgbClr val="996633"/>
              </a:solidFill>
            </a:endParaRPr>
          </a:p>
        </p:txBody>
      </p:sp>
      <p:sp>
        <p:nvSpPr>
          <p:cNvPr id="26" name="object 17"/>
          <p:cNvSpPr/>
          <p:nvPr/>
        </p:nvSpPr>
        <p:spPr>
          <a:xfrm>
            <a:off x="8692015" y="659961"/>
            <a:ext cx="130048" cy="13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solidFill>
                <a:srgbClr val="996633"/>
              </a:solidFill>
            </a:endParaRPr>
          </a:p>
        </p:txBody>
      </p:sp>
      <p:sp>
        <p:nvSpPr>
          <p:cNvPr id="27" name="object 18"/>
          <p:cNvSpPr/>
          <p:nvPr/>
        </p:nvSpPr>
        <p:spPr>
          <a:xfrm>
            <a:off x="8672425" y="789973"/>
            <a:ext cx="169545" cy="312973"/>
          </a:xfrm>
          <a:custGeom>
            <a:avLst/>
            <a:gdLst/>
            <a:ahLst/>
            <a:cxnLst/>
            <a:rect l="l" t="t" r="r" b="b"/>
            <a:pathLst>
              <a:path w="169544" h="313054">
                <a:moveTo>
                  <a:pt x="84632" y="0"/>
                </a:moveTo>
                <a:lnTo>
                  <a:pt x="51692" y="5102"/>
                </a:lnTo>
                <a:lnTo>
                  <a:pt x="24790" y="19016"/>
                </a:lnTo>
                <a:lnTo>
                  <a:pt x="6651" y="39653"/>
                </a:lnTo>
                <a:lnTo>
                  <a:pt x="0" y="64922"/>
                </a:lnTo>
                <a:lnTo>
                  <a:pt x="0" y="247777"/>
                </a:lnTo>
                <a:lnTo>
                  <a:pt x="6651" y="273053"/>
                </a:lnTo>
                <a:lnTo>
                  <a:pt x="24790" y="293693"/>
                </a:lnTo>
                <a:lnTo>
                  <a:pt x="51692" y="307609"/>
                </a:lnTo>
                <a:lnTo>
                  <a:pt x="84632" y="312712"/>
                </a:lnTo>
                <a:lnTo>
                  <a:pt x="117573" y="307609"/>
                </a:lnTo>
                <a:lnTo>
                  <a:pt x="144475" y="293693"/>
                </a:lnTo>
                <a:lnTo>
                  <a:pt x="162613" y="273053"/>
                </a:lnTo>
                <a:lnTo>
                  <a:pt x="169265" y="247777"/>
                </a:lnTo>
                <a:lnTo>
                  <a:pt x="169265" y="64922"/>
                </a:lnTo>
                <a:lnTo>
                  <a:pt x="162613" y="39653"/>
                </a:lnTo>
                <a:lnTo>
                  <a:pt x="144475" y="19016"/>
                </a:lnTo>
                <a:lnTo>
                  <a:pt x="117573" y="5102"/>
                </a:lnTo>
                <a:lnTo>
                  <a:pt x="84632" y="0"/>
                </a:lnTo>
                <a:close/>
              </a:path>
            </a:pathLst>
          </a:custGeom>
          <a:solidFill>
            <a:srgbClr val="8B562F"/>
          </a:solidFill>
        </p:spPr>
        <p:txBody>
          <a:bodyPr wrap="square" lIns="0" tIns="0" rIns="0" bIns="0" rtlCol="0"/>
          <a:lstStyle/>
          <a:p>
            <a:endParaRPr sz="1600">
              <a:solidFill>
                <a:srgbClr val="996633"/>
              </a:solidFill>
            </a:endParaRPr>
          </a:p>
        </p:txBody>
      </p:sp>
      <p:sp>
        <p:nvSpPr>
          <p:cNvPr id="28" name="object 19"/>
          <p:cNvSpPr/>
          <p:nvPr/>
        </p:nvSpPr>
        <p:spPr>
          <a:xfrm>
            <a:off x="8912745" y="639739"/>
            <a:ext cx="118787" cy="116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solidFill>
                <a:srgbClr val="996633"/>
              </a:solidFill>
            </a:endParaRPr>
          </a:p>
        </p:txBody>
      </p:sp>
      <p:sp>
        <p:nvSpPr>
          <p:cNvPr id="29" name="object 20"/>
          <p:cNvSpPr/>
          <p:nvPr/>
        </p:nvSpPr>
        <p:spPr>
          <a:xfrm>
            <a:off x="8880309" y="789973"/>
            <a:ext cx="169545" cy="312973"/>
          </a:xfrm>
          <a:custGeom>
            <a:avLst/>
            <a:gdLst/>
            <a:ahLst/>
            <a:cxnLst/>
            <a:rect l="l" t="t" r="r" b="b"/>
            <a:pathLst>
              <a:path w="169544" h="313054">
                <a:moveTo>
                  <a:pt x="84632" y="0"/>
                </a:moveTo>
                <a:lnTo>
                  <a:pt x="51692" y="5102"/>
                </a:lnTo>
                <a:lnTo>
                  <a:pt x="24790" y="19016"/>
                </a:lnTo>
                <a:lnTo>
                  <a:pt x="6651" y="39653"/>
                </a:lnTo>
                <a:lnTo>
                  <a:pt x="0" y="64922"/>
                </a:lnTo>
                <a:lnTo>
                  <a:pt x="0" y="247777"/>
                </a:lnTo>
                <a:lnTo>
                  <a:pt x="6651" y="273053"/>
                </a:lnTo>
                <a:lnTo>
                  <a:pt x="24790" y="293693"/>
                </a:lnTo>
                <a:lnTo>
                  <a:pt x="51692" y="307609"/>
                </a:lnTo>
                <a:lnTo>
                  <a:pt x="84632" y="312712"/>
                </a:lnTo>
                <a:lnTo>
                  <a:pt x="117573" y="307609"/>
                </a:lnTo>
                <a:lnTo>
                  <a:pt x="144475" y="293693"/>
                </a:lnTo>
                <a:lnTo>
                  <a:pt x="162613" y="273053"/>
                </a:lnTo>
                <a:lnTo>
                  <a:pt x="169265" y="247777"/>
                </a:lnTo>
                <a:lnTo>
                  <a:pt x="169265" y="64922"/>
                </a:lnTo>
                <a:lnTo>
                  <a:pt x="162613" y="39653"/>
                </a:lnTo>
                <a:lnTo>
                  <a:pt x="144475" y="19016"/>
                </a:lnTo>
                <a:lnTo>
                  <a:pt x="117573" y="5102"/>
                </a:lnTo>
                <a:lnTo>
                  <a:pt x="84632" y="0"/>
                </a:lnTo>
                <a:close/>
              </a:path>
            </a:pathLst>
          </a:custGeom>
          <a:solidFill>
            <a:srgbClr val="8B562F"/>
          </a:solidFill>
        </p:spPr>
        <p:txBody>
          <a:bodyPr wrap="square" lIns="0" tIns="0" rIns="0" bIns="0" rtlCol="0"/>
          <a:lstStyle/>
          <a:p>
            <a:endParaRPr sz="1600">
              <a:solidFill>
                <a:srgbClr val="996633"/>
              </a:solidFill>
            </a:endParaRPr>
          </a:p>
        </p:txBody>
      </p:sp>
      <p:sp>
        <p:nvSpPr>
          <p:cNvPr id="30" name="object 21"/>
          <p:cNvSpPr/>
          <p:nvPr/>
        </p:nvSpPr>
        <p:spPr>
          <a:xfrm>
            <a:off x="9107907" y="659961"/>
            <a:ext cx="129935" cy="130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solidFill>
                <a:srgbClr val="996633"/>
              </a:solidFill>
            </a:endParaRPr>
          </a:p>
        </p:txBody>
      </p:sp>
      <p:sp>
        <p:nvSpPr>
          <p:cNvPr id="31" name="object 22"/>
          <p:cNvSpPr/>
          <p:nvPr/>
        </p:nvSpPr>
        <p:spPr>
          <a:xfrm>
            <a:off x="9088193" y="789973"/>
            <a:ext cx="169545" cy="312973"/>
          </a:xfrm>
          <a:custGeom>
            <a:avLst/>
            <a:gdLst/>
            <a:ahLst/>
            <a:cxnLst/>
            <a:rect l="l" t="t" r="r" b="b"/>
            <a:pathLst>
              <a:path w="169544" h="313054">
                <a:moveTo>
                  <a:pt x="84632" y="0"/>
                </a:moveTo>
                <a:lnTo>
                  <a:pt x="51890" y="5037"/>
                </a:lnTo>
                <a:lnTo>
                  <a:pt x="25090" y="18786"/>
                </a:lnTo>
                <a:lnTo>
                  <a:pt x="6903" y="39197"/>
                </a:lnTo>
                <a:lnTo>
                  <a:pt x="0" y="64223"/>
                </a:lnTo>
                <a:lnTo>
                  <a:pt x="0" y="248488"/>
                </a:lnTo>
                <a:lnTo>
                  <a:pt x="6903" y="273514"/>
                </a:lnTo>
                <a:lnTo>
                  <a:pt x="25090" y="293925"/>
                </a:lnTo>
                <a:lnTo>
                  <a:pt x="51890" y="307674"/>
                </a:lnTo>
                <a:lnTo>
                  <a:pt x="84632" y="312712"/>
                </a:lnTo>
                <a:lnTo>
                  <a:pt x="117573" y="307609"/>
                </a:lnTo>
                <a:lnTo>
                  <a:pt x="144475" y="293693"/>
                </a:lnTo>
                <a:lnTo>
                  <a:pt x="162613" y="273053"/>
                </a:lnTo>
                <a:lnTo>
                  <a:pt x="169265" y="247777"/>
                </a:lnTo>
                <a:lnTo>
                  <a:pt x="169265" y="64922"/>
                </a:lnTo>
                <a:lnTo>
                  <a:pt x="162613" y="39653"/>
                </a:lnTo>
                <a:lnTo>
                  <a:pt x="144475" y="19016"/>
                </a:lnTo>
                <a:lnTo>
                  <a:pt x="117573" y="5102"/>
                </a:lnTo>
                <a:lnTo>
                  <a:pt x="84632" y="0"/>
                </a:lnTo>
                <a:close/>
              </a:path>
            </a:pathLst>
          </a:custGeom>
          <a:solidFill>
            <a:srgbClr val="8B562F"/>
          </a:solidFill>
        </p:spPr>
        <p:txBody>
          <a:bodyPr wrap="square" lIns="0" tIns="0" rIns="0" bIns="0" rtlCol="0"/>
          <a:lstStyle/>
          <a:p>
            <a:endParaRPr sz="1600">
              <a:solidFill>
                <a:srgbClr val="996633"/>
              </a:solidFill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8939437" y="206900"/>
            <a:ext cx="2616979" cy="296158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/>
          <a:p>
            <a:pPr marL="12696" marR="5078" algn="ctr">
              <a:spcBef>
                <a:spcPts val="90"/>
              </a:spcBef>
            </a:pPr>
            <a:r>
              <a:rPr lang="es-PE" sz="1849" b="1" i="1" spc="25" dirty="0">
                <a:solidFill>
                  <a:srgbClr val="996633"/>
                </a:solidFill>
                <a:latin typeface="Arial"/>
                <a:cs typeface="Arial"/>
              </a:rPr>
              <a:t>Nuestro equipo</a:t>
            </a:r>
            <a:endParaRPr sz="1849" b="1" dirty="0">
              <a:solidFill>
                <a:srgbClr val="996633"/>
              </a:solidFill>
              <a:latin typeface="Arial"/>
              <a:cs typeface="Arial"/>
            </a:endParaRPr>
          </a:p>
        </p:txBody>
      </p:sp>
      <p:sp>
        <p:nvSpPr>
          <p:cNvPr id="33" name="object 24"/>
          <p:cNvSpPr txBox="1"/>
          <p:nvPr/>
        </p:nvSpPr>
        <p:spPr>
          <a:xfrm>
            <a:off x="8287919" y="1122519"/>
            <a:ext cx="1354323" cy="609651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>
            <a:defPPr>
              <a:defRPr lang="es-PE"/>
            </a:defPPr>
            <a:lvl1pPr algn="ctr">
              <a:lnSpc>
                <a:spcPts val="2384"/>
              </a:lnSpc>
              <a:spcBef>
                <a:spcPts val="90"/>
              </a:spcBef>
              <a:defRPr sz="2000" b="1" spc="55">
                <a:solidFill>
                  <a:srgbClr val="996633"/>
                </a:solidFill>
                <a:latin typeface="Arial"/>
                <a:cs typeface="Arial"/>
              </a:defRPr>
            </a:lvl1pPr>
          </a:lstStyle>
          <a:p>
            <a:r>
              <a:rPr sz="2400" dirty="0"/>
              <a:t>1,</a:t>
            </a:r>
            <a:r>
              <a:rPr lang="es-PE" sz="2400" dirty="0"/>
              <a:t>200</a:t>
            </a:r>
            <a:endParaRPr sz="2400" dirty="0"/>
          </a:p>
          <a:p>
            <a:r>
              <a:rPr lang="es-PE" sz="1200" dirty="0"/>
              <a:t>T</a:t>
            </a:r>
            <a:r>
              <a:rPr sz="1200" dirty="0" err="1"/>
              <a:t>rabajadore</a:t>
            </a:r>
            <a:r>
              <a:rPr lang="es-PE" sz="1200" dirty="0"/>
              <a:t>s</a:t>
            </a:r>
            <a:endParaRPr sz="1400" dirty="0"/>
          </a:p>
        </p:txBody>
      </p:sp>
      <p:sp>
        <p:nvSpPr>
          <p:cNvPr id="34" name="object 27"/>
          <p:cNvSpPr txBox="1"/>
          <p:nvPr/>
        </p:nvSpPr>
        <p:spPr>
          <a:xfrm>
            <a:off x="8159291" y="4194099"/>
            <a:ext cx="1414675" cy="1139759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/>
          <a:p>
            <a:pPr algn="ctr">
              <a:lnSpc>
                <a:spcPts val="2384"/>
              </a:lnSpc>
              <a:spcBef>
                <a:spcPts val="90"/>
              </a:spcBef>
            </a:pPr>
            <a:r>
              <a:rPr lang="es-PE" b="1" spc="55" dirty="0">
                <a:solidFill>
                  <a:srgbClr val="996633"/>
                </a:solidFill>
                <a:latin typeface="Arial"/>
                <a:cs typeface="Arial"/>
              </a:rPr>
              <a:t>597</a:t>
            </a:r>
            <a:endParaRPr dirty="0">
              <a:solidFill>
                <a:srgbClr val="996633"/>
              </a:solidFill>
              <a:latin typeface="Arial"/>
              <a:cs typeface="Arial"/>
            </a:endParaRPr>
          </a:p>
          <a:p>
            <a:pPr algn="ctr">
              <a:lnSpc>
                <a:spcPts val="1605"/>
              </a:lnSpc>
            </a:pPr>
            <a:r>
              <a:rPr lang="es-PE" sz="1200" b="1" spc="45" dirty="0">
                <a:solidFill>
                  <a:srgbClr val="996633"/>
                </a:solidFill>
                <a:latin typeface="Trebuchet MS"/>
                <a:cs typeface="Trebuchet MS"/>
              </a:rPr>
              <a:t>unidades terrestres y acuáticos operativos</a:t>
            </a:r>
            <a:endParaRPr sz="1200" b="1" dirty="0">
              <a:solidFill>
                <a:srgbClr val="996633"/>
              </a:solidFill>
              <a:latin typeface="Trebuchet MS"/>
              <a:cs typeface="Trebuchet MS"/>
            </a:endParaRPr>
          </a:p>
        </p:txBody>
      </p:sp>
      <p:sp>
        <p:nvSpPr>
          <p:cNvPr id="37" name="object 27"/>
          <p:cNvSpPr txBox="1"/>
          <p:nvPr/>
        </p:nvSpPr>
        <p:spPr>
          <a:xfrm>
            <a:off x="10274385" y="842535"/>
            <a:ext cx="1414675" cy="729684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/>
          <a:p>
            <a:pPr algn="ctr">
              <a:lnSpc>
                <a:spcPts val="2384"/>
              </a:lnSpc>
              <a:spcBef>
                <a:spcPts val="90"/>
              </a:spcBef>
            </a:pPr>
            <a:r>
              <a:rPr lang="es-PE" sz="2000" b="1" spc="55" dirty="0">
                <a:solidFill>
                  <a:srgbClr val="996633"/>
                </a:solidFill>
                <a:latin typeface="Arial"/>
                <a:cs typeface="Arial"/>
              </a:rPr>
              <a:t>9 de 49</a:t>
            </a:r>
            <a:endParaRPr sz="2000" dirty="0">
              <a:solidFill>
                <a:srgbClr val="996633"/>
              </a:solidFill>
              <a:latin typeface="Arial"/>
              <a:cs typeface="Arial"/>
            </a:endParaRPr>
          </a:p>
          <a:p>
            <a:pPr algn="ctr">
              <a:lnSpc>
                <a:spcPts val="1605"/>
              </a:lnSpc>
            </a:pPr>
            <a:r>
              <a:rPr lang="es-PE" sz="1200" b="1" spc="45" dirty="0">
                <a:solidFill>
                  <a:srgbClr val="996633"/>
                </a:solidFill>
                <a:latin typeface="Trebuchet MS"/>
                <a:cs typeface="Trebuchet MS"/>
              </a:rPr>
              <a:t>Jefes de ANP</a:t>
            </a:r>
          </a:p>
          <a:p>
            <a:pPr algn="ctr">
              <a:lnSpc>
                <a:spcPts val="1605"/>
              </a:lnSpc>
            </a:pPr>
            <a:r>
              <a:rPr lang="es-PE" sz="1200" b="1" spc="45" dirty="0">
                <a:solidFill>
                  <a:srgbClr val="996633"/>
                </a:solidFill>
                <a:latin typeface="Trebuchet MS"/>
                <a:cs typeface="Trebuchet MS"/>
              </a:rPr>
              <a:t>son mujeres</a:t>
            </a:r>
            <a:endParaRPr sz="1200" b="1" dirty="0">
              <a:solidFill>
                <a:srgbClr val="996633"/>
              </a:solidFill>
              <a:latin typeface="Trebuchet MS"/>
              <a:cs typeface="Trebuchet MS"/>
            </a:endParaRPr>
          </a:p>
        </p:txBody>
      </p:sp>
      <p:sp>
        <p:nvSpPr>
          <p:cNvPr id="39" name="object 27"/>
          <p:cNvSpPr txBox="1"/>
          <p:nvPr/>
        </p:nvSpPr>
        <p:spPr>
          <a:xfrm>
            <a:off x="10464468" y="3190327"/>
            <a:ext cx="1414675" cy="533904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PE" sz="1200" b="1" spc="55" dirty="0">
                <a:solidFill>
                  <a:srgbClr val="996633"/>
                </a:solidFill>
                <a:latin typeface="Trebuchet MS" panose="020B0603020202020204" pitchFamily="34" charset="0"/>
                <a:cs typeface="Arial"/>
              </a:rPr>
              <a:t>Más del 50% del personal de sede central son mujeres</a:t>
            </a:r>
            <a:endParaRPr sz="1200" b="1" dirty="0">
              <a:solidFill>
                <a:srgbClr val="996633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8" name="object 27"/>
          <p:cNvSpPr txBox="1"/>
          <p:nvPr/>
        </p:nvSpPr>
        <p:spPr>
          <a:xfrm>
            <a:off x="8166781" y="2981346"/>
            <a:ext cx="1414675" cy="730517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/>
          <a:p>
            <a:pPr algn="ctr">
              <a:lnSpc>
                <a:spcPts val="2384"/>
              </a:lnSpc>
              <a:spcBef>
                <a:spcPts val="90"/>
              </a:spcBef>
            </a:pPr>
            <a:r>
              <a:rPr lang="es-PE" sz="2000" b="1" spc="55" dirty="0">
                <a:solidFill>
                  <a:srgbClr val="996633"/>
                </a:solidFill>
                <a:latin typeface="Arial"/>
                <a:cs typeface="Arial"/>
              </a:rPr>
              <a:t>4</a:t>
            </a:r>
            <a:endParaRPr sz="2000" dirty="0">
              <a:solidFill>
                <a:srgbClr val="996633"/>
              </a:solidFill>
              <a:latin typeface="Arial"/>
              <a:cs typeface="Arial"/>
            </a:endParaRPr>
          </a:p>
          <a:p>
            <a:pPr algn="ctr">
              <a:lnSpc>
                <a:spcPts val="1605"/>
              </a:lnSpc>
            </a:pPr>
            <a:r>
              <a:rPr lang="es-PE" sz="1400" b="1" spc="45" dirty="0">
                <a:solidFill>
                  <a:srgbClr val="996633"/>
                </a:solidFill>
                <a:latin typeface="Trebuchet MS"/>
                <a:cs typeface="Trebuchet MS"/>
              </a:rPr>
              <a:t>Jefes de ANP son nativos</a:t>
            </a:r>
            <a:endParaRPr sz="1400" b="1" dirty="0">
              <a:solidFill>
                <a:srgbClr val="996633"/>
              </a:solidFill>
              <a:latin typeface="Trebuchet MS"/>
              <a:cs typeface="Trebuchet MS"/>
            </a:endParaRPr>
          </a:p>
        </p:txBody>
      </p:sp>
      <p:sp>
        <p:nvSpPr>
          <p:cNvPr id="49" name="object 27"/>
          <p:cNvSpPr txBox="1"/>
          <p:nvPr/>
        </p:nvSpPr>
        <p:spPr>
          <a:xfrm>
            <a:off x="10307636" y="1991653"/>
            <a:ext cx="1572077" cy="729497"/>
          </a:xfrm>
          <a:prstGeom prst="rect">
            <a:avLst/>
          </a:prstGeom>
        </p:spPr>
        <p:txBody>
          <a:bodyPr vert="horz" wrap="square" lIns="0" tIns="11427" rIns="0" bIns="0" rtlCol="0">
            <a:spAutoFit/>
          </a:bodyPr>
          <a:lstStyle/>
          <a:p>
            <a:pPr algn="ctr">
              <a:lnSpc>
                <a:spcPts val="2384"/>
              </a:lnSpc>
              <a:spcBef>
                <a:spcPts val="90"/>
              </a:spcBef>
            </a:pPr>
            <a:r>
              <a:rPr lang="es-PE" sz="2000" b="1" spc="55" dirty="0">
                <a:solidFill>
                  <a:srgbClr val="996633"/>
                </a:solidFill>
                <a:latin typeface="Arial"/>
                <a:cs typeface="Arial"/>
              </a:rPr>
              <a:t>82%</a:t>
            </a:r>
            <a:endParaRPr sz="2000" dirty="0">
              <a:solidFill>
                <a:srgbClr val="996633"/>
              </a:solidFill>
              <a:latin typeface="Arial"/>
              <a:cs typeface="Arial"/>
            </a:endParaRPr>
          </a:p>
          <a:p>
            <a:pPr algn="ctr">
              <a:lnSpc>
                <a:spcPts val="1605"/>
              </a:lnSpc>
            </a:pPr>
            <a:r>
              <a:rPr lang="es-PE" sz="1400" b="1" spc="45" dirty="0">
                <a:solidFill>
                  <a:srgbClr val="996633"/>
                </a:solidFill>
                <a:latin typeface="Trebuchet MS"/>
                <a:cs typeface="Trebuchet MS"/>
              </a:rPr>
              <a:t>Trabajando en campo</a:t>
            </a:r>
            <a:endParaRPr sz="1400" b="1" dirty="0">
              <a:solidFill>
                <a:srgbClr val="996633"/>
              </a:solidFill>
              <a:latin typeface="Trebuchet MS"/>
              <a:cs typeface="Trebuchet MS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xmlns="" id="{DF855A91-FBCB-485A-893E-19B0ADFF594E}"/>
              </a:ext>
            </a:extLst>
          </p:cNvPr>
          <p:cNvSpPr txBox="1"/>
          <p:nvPr/>
        </p:nvSpPr>
        <p:spPr>
          <a:xfrm>
            <a:off x="1094859" y="3863329"/>
            <a:ext cx="3816857" cy="155170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marR="5078">
              <a:spcBef>
                <a:spcPts val="100"/>
              </a:spcBef>
            </a:pPr>
            <a:r>
              <a:rPr lang="es-PE" sz="2000" b="1" spc="-150" dirty="0">
                <a:solidFill>
                  <a:srgbClr val="996633"/>
                </a:solidFill>
                <a:latin typeface="Trebuchet MS"/>
                <a:cs typeface="Trebuchet MS"/>
              </a:rPr>
              <a:t>SERNANP</a:t>
            </a:r>
            <a:r>
              <a:rPr lang="es-PE" sz="2000" spc="-150" dirty="0">
                <a:solidFill>
                  <a:srgbClr val="996633"/>
                </a:solidFill>
                <a:latin typeface="Trebuchet MS"/>
                <a:cs typeface="Trebuchet MS"/>
              </a:rPr>
              <a:t> es el ente rector de las ANP y es un Organismo Técnico Especializado adscrito al Ministerio del Ambiente</a:t>
            </a:r>
            <a:r>
              <a:rPr lang="es-ES_tradnl" sz="2000" spc="-150" dirty="0">
                <a:solidFill>
                  <a:srgbClr val="996633"/>
                </a:solidFill>
                <a:latin typeface="Trebuchet MS"/>
                <a:cs typeface="Trebuchet MS"/>
              </a:rPr>
              <a:t>.  Con autonomía administrativa y presupuestal.</a:t>
            </a:r>
            <a:endParaRPr sz="2000" dirty="0">
              <a:solidFill>
                <a:srgbClr val="996633"/>
              </a:solidFill>
              <a:latin typeface="Trebuchet MS"/>
              <a:cs typeface="Trebuchet MS"/>
            </a:endParaRPr>
          </a:p>
        </p:txBody>
      </p:sp>
      <p:sp>
        <p:nvSpPr>
          <p:cNvPr id="38" name="object 30">
            <a:extLst>
              <a:ext uri="{FF2B5EF4-FFF2-40B4-BE49-F238E27FC236}">
                <a16:creationId xmlns:a16="http://schemas.microsoft.com/office/drawing/2014/main" xmlns="" id="{BC4D37BE-39FB-4CAC-AF4A-45AFAFC539F2}"/>
              </a:ext>
            </a:extLst>
          </p:cNvPr>
          <p:cNvSpPr/>
          <p:nvPr/>
        </p:nvSpPr>
        <p:spPr>
          <a:xfrm>
            <a:off x="616178" y="3927612"/>
            <a:ext cx="271780" cy="271709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135839" y="161544"/>
                </a:moveTo>
                <a:lnTo>
                  <a:pt x="80772" y="216611"/>
                </a:lnTo>
                <a:lnTo>
                  <a:pt x="135839" y="271678"/>
                </a:lnTo>
                <a:lnTo>
                  <a:pt x="190906" y="216611"/>
                </a:lnTo>
                <a:lnTo>
                  <a:pt x="135839" y="161544"/>
                </a:lnTo>
                <a:close/>
              </a:path>
              <a:path w="271779" h="271779">
                <a:moveTo>
                  <a:pt x="55067" y="80772"/>
                </a:moveTo>
                <a:lnTo>
                  <a:pt x="0" y="135839"/>
                </a:lnTo>
                <a:lnTo>
                  <a:pt x="55067" y="190906"/>
                </a:lnTo>
                <a:lnTo>
                  <a:pt x="110324" y="135839"/>
                </a:lnTo>
                <a:lnTo>
                  <a:pt x="55067" y="80772"/>
                </a:lnTo>
                <a:close/>
              </a:path>
              <a:path w="271779" h="271779">
                <a:moveTo>
                  <a:pt x="216611" y="80772"/>
                </a:moveTo>
                <a:lnTo>
                  <a:pt x="161544" y="135839"/>
                </a:lnTo>
                <a:lnTo>
                  <a:pt x="216611" y="190906"/>
                </a:lnTo>
                <a:lnTo>
                  <a:pt x="271678" y="135839"/>
                </a:lnTo>
                <a:lnTo>
                  <a:pt x="216611" y="80772"/>
                </a:lnTo>
                <a:close/>
              </a:path>
              <a:path w="271779" h="271779">
                <a:moveTo>
                  <a:pt x="135839" y="0"/>
                </a:moveTo>
                <a:lnTo>
                  <a:pt x="80772" y="55067"/>
                </a:lnTo>
                <a:lnTo>
                  <a:pt x="135839" y="110324"/>
                </a:lnTo>
                <a:lnTo>
                  <a:pt x="191096" y="55067"/>
                </a:lnTo>
                <a:lnTo>
                  <a:pt x="13583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 sz="200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637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EB3943-3ED2-4B9A-81A5-845D1B27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2. ANP y Bienestar Humano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4B9B4E4-177D-4C7B-A2AE-A8F000460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sz="2800" dirty="0">
                <a:latin typeface="Garamond" panose="02020404030301010803" pitchFamily="18" charset="0"/>
              </a:rPr>
              <a:t>Ni aparte ni de parte, sino </a:t>
            </a:r>
            <a:r>
              <a:rPr lang="es-PE" sz="2800" u="sng" dirty="0">
                <a:latin typeface="Garamond" panose="02020404030301010803" pitchFamily="18" charset="0"/>
              </a:rPr>
              <a:t>formando parte del territorio.</a:t>
            </a:r>
          </a:p>
        </p:txBody>
      </p:sp>
    </p:spTree>
    <p:extLst>
      <p:ext uri="{BB962C8B-B14F-4D97-AF65-F5344CB8AC3E}">
        <p14:creationId xmlns:p14="http://schemas.microsoft.com/office/powerpoint/2010/main" val="17415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5CD8C72-A142-45F1-B8FE-2A602C50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-187325"/>
            <a:ext cx="10515600" cy="1325563"/>
          </a:xfrm>
        </p:spPr>
        <p:txBody>
          <a:bodyPr/>
          <a:lstStyle/>
          <a:p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2. ANP y Bienestar Humano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FD11CFF7-AFC0-4FB8-9C78-C8103D0DF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264047"/>
              </p:ext>
            </p:extLst>
          </p:nvPr>
        </p:nvGraphicFramePr>
        <p:xfrm>
          <a:off x="-1123952" y="985838"/>
          <a:ext cx="12801601" cy="488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5819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122AC1-96EE-4F22-854B-DCA39A1B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3. Gestión Efectiva de las ANP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6373BCA-37BA-4FA3-A958-23EF43A8D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sz="3200" dirty="0">
                <a:latin typeface="Garamond" panose="02020404030301010803" pitchFamily="18" charset="0"/>
              </a:rPr>
              <a:t>¿Qué queremos como resultados de impacto?</a:t>
            </a:r>
          </a:p>
        </p:txBody>
      </p:sp>
    </p:spTree>
    <p:extLst>
      <p:ext uri="{BB962C8B-B14F-4D97-AF65-F5344CB8AC3E}">
        <p14:creationId xmlns:p14="http://schemas.microsoft.com/office/powerpoint/2010/main" val="40048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E684F10-733E-438D-9A98-409E9C39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¿Qué es gestión efectiva?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4D849247-12E1-453B-961C-C0035CAF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2" y="1825625"/>
            <a:ext cx="6773952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PE" dirty="0">
                <a:latin typeface="Garamond" panose="02020404030301010803" pitchFamily="18" charset="0"/>
              </a:rPr>
              <a:t>El objetivo de las ANP es conservar una muestra representativa de la biodiversidad peruana y promover el desarrollo sostenible. Para este fin, el SERNANP apunta a consolidar la gestión efectiva de las ANP del SINANPE.</a:t>
            </a:r>
          </a:p>
          <a:p>
            <a:pPr marL="0" indent="0" algn="just">
              <a:buNone/>
            </a:pPr>
            <a:endParaRPr lang="es-PE" dirty="0">
              <a:latin typeface="Garamond" panose="02020404030301010803" pitchFamily="18" charset="0"/>
            </a:endParaRPr>
          </a:p>
          <a:p>
            <a:pPr algn="just"/>
            <a:r>
              <a:rPr lang="es-PE" dirty="0">
                <a:latin typeface="Garamond" panose="02020404030301010803" pitchFamily="18" charset="0"/>
              </a:rPr>
              <a:t>Gestión efectiva es aquella que </a:t>
            </a:r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permite alcanzar el impacto deseado</a:t>
            </a:r>
            <a:r>
              <a:rPr lang="es-PE" dirty="0">
                <a:latin typeface="Garamond" panose="02020404030301010803" pitchFamily="18" charset="0"/>
              </a:rPr>
              <a:t>, es decir, la conservación de los valores </a:t>
            </a:r>
            <a:r>
              <a:rPr lang="es-PE" b="1" dirty="0">
                <a:solidFill>
                  <a:srgbClr val="996633"/>
                </a:solidFill>
                <a:latin typeface="Garamond" panose="02020404030301010803" pitchFamily="18" charset="0"/>
              </a:rPr>
              <a:t>que justifican la existencia de las ANP, los servicios ecosistémicos y la generación de beneficios socio-económicos </a:t>
            </a:r>
            <a:r>
              <a:rPr lang="es-PE" dirty="0">
                <a:latin typeface="Garamond" panose="02020404030301010803" pitchFamily="18" charset="0"/>
              </a:rPr>
              <a:t>asociados.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6FA20DA-C526-42BE-9CF6-37E6D1B4C805}"/>
              </a:ext>
            </a:extLst>
          </p:cNvPr>
          <p:cNvSpPr txBox="1"/>
          <p:nvPr/>
        </p:nvSpPr>
        <p:spPr>
          <a:xfrm>
            <a:off x="8429451" y="1296492"/>
            <a:ext cx="3177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b="1" dirty="0">
                <a:solidFill>
                  <a:srgbClr val="9966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Impacto en </a:t>
            </a:r>
          </a:p>
          <a:p>
            <a:pPr algn="ctr"/>
            <a:r>
              <a:rPr lang="es-ES_tradnl" sz="2700" b="1" dirty="0">
                <a:solidFill>
                  <a:srgbClr val="99663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conservación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7A186EA4-18A5-4B32-B030-776BAD3F4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81" y="2736614"/>
            <a:ext cx="3993677" cy="28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94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06216C-A16C-41C9-8B4E-7477FBB3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2232"/>
            <a:ext cx="11038366" cy="868835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>
                <a:solidFill>
                  <a:srgbClr val="996633"/>
                </a:solidFill>
                <a:latin typeface="Garamond" panose="02020404030301010803" pitchFamily="18" charset="0"/>
              </a:rPr>
              <a:t>Condiciones habilitantes para la gestión efectiva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F9D6F62E-C3A2-4BC1-BC1D-84252F4BA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22286"/>
              </p:ext>
            </p:extLst>
          </p:nvPr>
        </p:nvGraphicFramePr>
        <p:xfrm>
          <a:off x="1052623" y="2041452"/>
          <a:ext cx="9845749" cy="396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300925B-FCE6-4F3F-B4A1-0DF527F7E7A8}"/>
              </a:ext>
            </a:extLst>
          </p:cNvPr>
          <p:cNvSpPr txBox="1"/>
          <p:nvPr/>
        </p:nvSpPr>
        <p:spPr>
          <a:xfrm>
            <a:off x="838199" y="261349"/>
            <a:ext cx="11038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Garamond" panose="02020404030301010803" pitchFamily="18" charset="0"/>
              </a:rPr>
              <a:t>A fin de alcanzar estos objetivos de impacto, el </a:t>
            </a:r>
            <a:r>
              <a:rPr lang="es-PE" sz="2000" dirty="0">
                <a:solidFill>
                  <a:srgbClr val="996633"/>
                </a:solidFill>
                <a:latin typeface="Garamond" panose="02020404030301010803" pitchFamily="18" charset="0"/>
              </a:rPr>
              <a:t>SERNANP ha organizado su intervención priorizando</a:t>
            </a:r>
            <a:r>
              <a:rPr lang="es-PE" sz="2000" dirty="0">
                <a:latin typeface="Garamond" panose="02020404030301010803" pitchFamily="18" charset="0"/>
              </a:rPr>
              <a:t> la conservación y la generación de beneficios, mediante la </a:t>
            </a:r>
            <a:r>
              <a:rPr lang="es-PE" sz="2000" b="1" dirty="0">
                <a:solidFill>
                  <a:srgbClr val="996633"/>
                </a:solidFill>
                <a:latin typeface="Garamond" panose="02020404030301010803" pitchFamily="18" charset="0"/>
              </a:rPr>
              <a:t>implementación de estrategias y/o condiciones habilitantes</a:t>
            </a:r>
            <a:r>
              <a:rPr lang="es-PE" sz="2000" dirty="0">
                <a:latin typeface="Garamond" panose="02020404030301010803" pitchFamily="18" charset="0"/>
              </a:rPr>
              <a:t> requeridas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6780785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E2C4F30-5F56-401A-8541-98CD820E9937}"/>
              </a:ext>
            </a:extLst>
          </p:cNvPr>
          <p:cNvSpPr txBox="1"/>
          <p:nvPr/>
        </p:nvSpPr>
        <p:spPr>
          <a:xfrm>
            <a:off x="853115" y="1069989"/>
            <a:ext cx="106619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/>
              <a:t>Entonces…</a:t>
            </a:r>
          </a:p>
          <a:p>
            <a:pPr algn="just"/>
            <a:endParaRPr lang="es-PE" sz="2800" dirty="0"/>
          </a:p>
          <a:p>
            <a:pPr algn="ctr"/>
            <a:r>
              <a:rPr lang="es-PE" sz="3600" dirty="0">
                <a:solidFill>
                  <a:srgbClr val="996633"/>
                </a:solidFill>
              </a:rPr>
              <a:t>¿Actualmente contamos con el presupuesto suficiente para cubrir las condiciones habilitante para la gestión efectiva de las ANP en el corto plazo?</a:t>
            </a:r>
          </a:p>
          <a:p>
            <a:pPr algn="just"/>
            <a:endParaRPr lang="es-PE" sz="2800" dirty="0"/>
          </a:p>
          <a:p>
            <a:pPr algn="just"/>
            <a:endParaRPr lang="es-PE" sz="2800" dirty="0"/>
          </a:p>
          <a:p>
            <a:pPr algn="just"/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5150825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1303</Words>
  <Application>Microsoft Office PowerPoint</Application>
  <PresentationFormat>Panorámica</PresentationFormat>
  <Paragraphs>265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Abadi MT Condensed Light</vt:lpstr>
      <vt:lpstr>Arial</vt:lpstr>
      <vt:lpstr>Calibri</vt:lpstr>
      <vt:lpstr>Calibri Light</vt:lpstr>
      <vt:lpstr>Garamond</vt:lpstr>
      <vt:lpstr>Trebuchet MS</vt:lpstr>
      <vt:lpstr>Wingdings</vt:lpstr>
      <vt:lpstr>Tema de Office</vt:lpstr>
      <vt:lpstr>Presentación de PowerPoint</vt:lpstr>
      <vt:lpstr>1. Contexto</vt:lpstr>
      <vt:lpstr>Presentación de PowerPoint</vt:lpstr>
      <vt:lpstr>2. ANP y Bienestar Humano</vt:lpstr>
      <vt:lpstr>2. ANP y Bienestar Humano</vt:lpstr>
      <vt:lpstr>3. Gestión Efectiva de las ANP</vt:lpstr>
      <vt:lpstr>¿Qué es gestión efectiva?</vt:lpstr>
      <vt:lpstr>Condiciones habilitantes para la gestión efectiva</vt:lpstr>
      <vt:lpstr>Presentación de PowerPoint</vt:lpstr>
      <vt:lpstr>Presentación de PowerPoint</vt:lpstr>
      <vt:lpstr>4. Patrimonio Natural del Perú</vt:lpstr>
      <vt:lpstr>Patrimonio Natural del Perú</vt:lpstr>
      <vt:lpstr>Alcance , Fases y Objetivo</vt:lpstr>
      <vt:lpstr>¿Qué queremos con PdP?</vt:lpstr>
      <vt:lpstr>Presentación de PowerPoint</vt:lpstr>
      <vt:lpstr>Estructura Funcional Programática del PP 0057</vt:lpstr>
      <vt:lpstr>Presentación de PowerPoint</vt:lpstr>
      <vt:lpstr>Mecanismos Económicos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Zari</dc:creator>
  <cp:lastModifiedBy>Shirley L. Melendez Calderon</cp:lastModifiedBy>
  <cp:revision>179</cp:revision>
  <cp:lastPrinted>2019-02-27T21:34:41Z</cp:lastPrinted>
  <dcterms:created xsi:type="dcterms:W3CDTF">2018-10-24T15:14:34Z</dcterms:created>
  <dcterms:modified xsi:type="dcterms:W3CDTF">2019-02-28T15:54:52Z</dcterms:modified>
</cp:coreProperties>
</file>